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5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3" r:id="rId15"/>
    <p:sldId id="272" r:id="rId16"/>
    <p:sldId id="271" r:id="rId17"/>
    <p:sldId id="274" r:id="rId18"/>
    <p:sldId id="275" r:id="rId19"/>
    <p:sldId id="282" r:id="rId20"/>
    <p:sldId id="283" r:id="rId21"/>
    <p:sldId id="277" r:id="rId22"/>
    <p:sldId id="276" r:id="rId23"/>
    <p:sldId id="279" r:id="rId24"/>
    <p:sldId id="278" r:id="rId25"/>
    <p:sldId id="281" r:id="rId26"/>
    <p:sldId id="280" r:id="rId27"/>
    <p:sldId id="270" r:id="rId28"/>
    <p:sldId id="260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ldem Sp. z o.o. 02" initials="PSzo0" lastIdx="1" clrIdx="0">
    <p:extLst>
      <p:ext uri="{19B8F6BF-5375-455C-9EA6-DF929625EA0E}">
        <p15:presenceInfo xmlns:p15="http://schemas.microsoft.com/office/powerpoint/2012/main" userId="Poldem Sp. z o.o. 0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FFB"/>
    <a:srgbClr val="4B9721"/>
    <a:srgbClr val="3DB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3T13:27:08.238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7B59E-7699-427D-8906-9D4D831029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C5301BE-F5F9-4FB7-B91E-42B808E54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4C3BCA-504D-4FFD-8E28-CD8137563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C856A6-66E1-4CE0-B8EE-5B42DC2A5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F2E8EB-328A-449F-B016-2025D841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920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9A27C6-4345-4271-A765-61688AF1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276674-8AAD-4325-83E1-F4AF0DBFD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FD67789-D706-4984-9670-4E18132B1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FBA0CD-6EE4-42A1-A62A-4A1B432B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7E0E0B-96B5-4B5F-BA18-F8B34E29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99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8C7F36-3448-45CE-B531-1A45D77B2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0A0E70-699B-4C54-8428-2BCBF10F4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207A11-F40C-4B25-88E2-55016B8C4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F3A6FF-4D7E-4821-A13B-2C1C5CC4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085F1FC-1854-47DA-8B9D-128FF77B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13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7C4429-D5CC-419A-970B-05680B48D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47CF38-3A54-46E4-A54E-59432C57E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0243A4-47E3-40BD-927C-5E1F3DD47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B9B9459-32C8-4F8F-8B10-1D65CE58F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48EA98-A896-42C8-84F9-74691D0F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8E37611-E9E1-414A-BF34-57135187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79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DD83A3-09CE-4A34-B214-BF4EF56FD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FEC0C80-CA86-4AAD-80F7-A3C6E79F5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C5DEF48-5B8D-44EE-9EDC-1BC2B0638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19780BD-C83D-44FE-80AF-4A4B8E3A9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8372917-8A74-4E0F-9517-5BD685BED3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E5CE959-EBAA-4997-BC7D-2FAF08E2D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7D9CC0F-9482-4CC2-A865-218F45411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7E586B1-C752-4802-A997-DFFB7C02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527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F74866-16EF-4A72-AA5D-B4A99039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7AF8860-6ADF-4F29-9346-2CA9290E1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F2C9080-6840-4B11-960B-C2EA31A5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2E85233-FA3C-4351-8710-B3CFA49C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265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5732D78-71F7-4D8D-B3D3-6D342191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35CF144-75F9-4F95-BBDC-614D3DB7F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116B74-E68E-4254-BC83-3AE77632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9827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B82E6A-F0F7-4796-8316-E6A79DDC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C404B-F4D1-4089-8440-5CCF320FB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B50B6B9-D1A7-4966-9C88-750462549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F249BEA-C026-4FE5-BF41-F286976BE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30BCDF-0EF9-4DDD-B0BF-9CF03BA8D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8B8C15F-AE31-408D-8941-00189C43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180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CB7430-1F36-4D98-8530-D9A1929B6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EB42564-32D9-46B7-9F1D-3320C102D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574049F-FF59-4221-8E27-EE394B460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2281C4-21D6-4CAE-8E35-543B0F14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A016965-4AF7-4D77-A918-CA74C425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C3E1C4-0A09-4AC9-A93F-50AB6A19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273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BBB8BC-D023-4FF0-8946-2FDDF857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764053E-F25A-48C2-A1B2-70755D106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D08503-63E0-444B-9A07-029B97E21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C8C94F-E0A7-4C5F-A9EA-BFD50027F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65521E-5EFD-4405-8AA9-74E7B31C4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986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61B812F-9EC3-497C-B7E1-904616968C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3BB0688-F32A-444F-8E63-CC18B4DD8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40A3CE4-12D4-47F9-B382-3FC7709F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652CA6-3740-4AE8-A44F-F69258809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8F3AB6-9830-4535-ABB0-731C485F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768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8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15B42C2-36FB-49FF-8B9D-01B962C5B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561B38C-AAAC-42AA-B698-66810E97C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C6B262-718A-4860-B13B-62EA7D8EF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8E549-168B-4782-A581-5365615CBF66}" type="datetimeFigureOut">
              <a:rPr lang="pl-PL" smtClean="0"/>
              <a:t>08.04.2020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4AC2EBD-AB87-45AE-A73F-E343D7F63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A8B6009-C923-4C9A-A6C6-DEB077289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7C1F-BB4D-4B87-AD12-100863B726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761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ealthyplate.eu/pl/" TargetMode="External"/><Relationship Id="rId3" Type="http://schemas.openxmlformats.org/officeDocument/2006/relationships/hyperlink" Target="https://dietetycy.org.pl/piramida-zywieniowa-2017-opisem/" TargetMode="External"/><Relationship Id="rId7" Type="http://schemas.openxmlformats.org/officeDocument/2006/relationships/hyperlink" Target="http://tabelekaloryczne.waw.pl/zapotrzebowanie.htm" TargetMode="External"/><Relationship Id="rId2" Type="http://schemas.openxmlformats.org/officeDocument/2006/relationships/hyperlink" Target="https://zywienie.abczdrowie.pl/bilansowanie-zdrowej-diety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imid.med.pl/files/imid/Do%20pobrania/1.1.ZDROWA%20JA%20Aktywno%C5%9B%C4%87%20fizyczna%20po%20korekcie%20MZ.pdf" TargetMode="External"/><Relationship Id="rId5" Type="http://schemas.openxmlformats.org/officeDocument/2006/relationships/hyperlink" Target="https://enel.pl/enelzdrowie/zdrowie-w-pracy/dlugosc-i-jakosc-snu-decyduja-o-twojej-efektywnosci-w-pracy" TargetMode="External"/><Relationship Id="rId4" Type="http://schemas.openxmlformats.org/officeDocument/2006/relationships/hyperlink" Target="https://ncez.pl/abc-zywienia-/zasady-zdrowego-zywienia/piramida-zdrowego-zywienia-i-stylu-zycia-dzieci-i-mlodziez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8DAA63-2682-4F04-A5B2-0514D077FA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Trzymaj </a:t>
            </a:r>
            <a:r>
              <a:rPr lang="pl-PL" dirty="0"/>
              <a:t>formę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10AAC23-F5F8-4627-9ADA-C42E376417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Prawidłowe odżywianie</a:t>
            </a:r>
          </a:p>
          <a:p>
            <a:r>
              <a:rPr lang="pl-PL" dirty="0"/>
              <a:t>Zdrowy sen</a:t>
            </a:r>
          </a:p>
          <a:p>
            <a:r>
              <a:rPr lang="pl-PL" dirty="0"/>
              <a:t>Aktywność fizyczna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E56F76-8357-4568-8213-E6A4951CF70C}"/>
              </a:ext>
            </a:extLst>
          </p:cNvPr>
          <p:cNvSpPr txBox="1"/>
          <p:nvPr/>
        </p:nvSpPr>
        <p:spPr>
          <a:xfrm>
            <a:off x="9204960" y="5947955"/>
            <a:ext cx="1933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Bartłomiej Sobczak </a:t>
            </a:r>
            <a:r>
              <a:rPr lang="pl-PL" sz="1400" dirty="0" err="1"/>
              <a:t>VIa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092841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31797FD-9519-406D-8B56-9DF6A7270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577780"/>
            <a:ext cx="3932237" cy="718457"/>
          </a:xfrm>
        </p:spPr>
        <p:txBody>
          <a:bodyPr/>
          <a:lstStyle/>
          <a:p>
            <a:pPr algn="ctr"/>
            <a:r>
              <a:rPr lang="pl-PL" dirty="0"/>
              <a:t>Wstęp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72AC2A38-B6FE-42F0-A31E-267A2DCEE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00326"/>
            <a:ext cx="4546128" cy="4368662"/>
          </a:xfrm>
        </p:spPr>
        <p:txBody>
          <a:bodyPr/>
          <a:lstStyle/>
          <a:p>
            <a:r>
              <a:rPr lang="pl-PL" dirty="0"/>
              <a:t>Wpływ na nasze zdrowie i kondycję mają przede wszystkim: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Dieta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Długość snu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Aktywność fizyczna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8942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62708"/>
            <a:ext cx="3932237" cy="723482"/>
          </a:xfrm>
        </p:spPr>
        <p:txBody>
          <a:bodyPr/>
          <a:lstStyle/>
          <a:p>
            <a:pPr algn="ctr"/>
            <a:r>
              <a:rPr lang="pl-PL" dirty="0"/>
              <a:t>Dieta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86190"/>
            <a:ext cx="5256212" cy="4582798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Zbilansowana dieta i prawidłowe odżywianie to podstawa zdrowia i dobrego samopoczucia. Zbilansowana dieta pomaga osiągać dobre wyniki w nauce, pracy i w sporcie. Aby ułatwić planowanie zbilansowanej diety, specjaliści skonstruowali piramidę żywienia, która wizualnie przedstawia racjonalny sposób odżywiania się. </a:t>
            </a:r>
          </a:p>
          <a:p>
            <a:r>
              <a:rPr lang="pl-PL" sz="2000" dirty="0"/>
              <a:t>W 2005 roku powstała nowa wersja piramidy żywienia, która uwzględnia najnowsze odkrycia w dziedzinie dietetyki. Podstawowa wersja piramidy dla osób dorosłych różni się od wersji dla osób starszych oraz dzieci i młodzieży. Wynika to ze specyficznych potrzeb poszczególnych grup wiekowych na dzienne zapotrzebowanie energetyczne oraz niezbędne składniki do rozwoju organizmu.</a:t>
            </a:r>
          </a:p>
        </p:txBody>
      </p:sp>
      <p:pic>
        <p:nvPicPr>
          <p:cNvPr id="1026" name="Picture 2" descr="Zdrowy talerz - praktyczny przewodnik po zdrowym odżywianiu">
            <a:extLst>
              <a:ext uri="{FF2B5EF4-FFF2-40B4-BE49-F238E27FC236}">
                <a16:creationId xmlns:a16="http://schemas.microsoft.com/office/drawing/2014/main" id="{A50253EE-A0AC-4E1D-982C-A8F939D3E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125" y="2705515"/>
            <a:ext cx="2162991" cy="216299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00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658"/>
            <a:ext cx="3932237" cy="713433"/>
          </a:xfrm>
        </p:spPr>
        <p:txBody>
          <a:bodyPr/>
          <a:lstStyle/>
          <a:p>
            <a:pPr algn="ctr"/>
            <a:r>
              <a:rPr lang="pl-PL" dirty="0"/>
              <a:t>Dieta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6092"/>
            <a:ext cx="5992812" cy="5039250"/>
          </a:xfrm>
        </p:spPr>
        <p:txBody>
          <a:bodyPr>
            <a:normAutofit fontScale="77500" lnSpcReduction="20000"/>
          </a:bodyPr>
          <a:lstStyle/>
          <a:p>
            <a:r>
              <a:rPr lang="pl-PL" sz="2900" dirty="0"/>
              <a:t>Piramida zdrowego żywienia dla dzieci i młodzieży.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Jedz regularnie 5 posiłków i pamiętaj o częstym piciu wody.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Jedz różnorodne warzywa i owoce.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Jedz produkty zbożowe, zwłaszcza pełnoziarniste.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Pij co najmniej 3–4 szklanki mleka dziennie (możesz je zastąpić jogurtem naturalnym, kefirem i – częściowo – serem).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Jedz chude mięso, ryby, jaja, nasiona roślin strączkowych oraz wybieraj tłuszcze roślinne zamiast zwierzęcych.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Nie spożywaj słodkich napojów oraz słodyczy (zastępuj je owocami i orzechami).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Nie jedz słonych przekąsek i produktów typu fast food.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Zrezygnuj z cukru i soli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600" dirty="0"/>
              <a:t>Sprawdzaj regularnie wysokość i masę ciała.</a:t>
            </a:r>
          </a:p>
          <a:p>
            <a:endParaRPr lang="pl-PL" dirty="0"/>
          </a:p>
        </p:txBody>
      </p:sp>
      <p:pic>
        <p:nvPicPr>
          <p:cNvPr id="3074" name="Picture 2" descr="Instytut Żywności i Żywienia opublikował nową Piramidę Zdrowego ...">
            <a:extLst>
              <a:ext uri="{FF2B5EF4-FFF2-40B4-BE49-F238E27FC236}">
                <a16:creationId xmlns:a16="http://schemas.microsoft.com/office/drawing/2014/main" id="{D559042D-AA3B-43E0-AD16-80BB80562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2876342"/>
            <a:ext cx="4572000" cy="3429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20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62708"/>
            <a:ext cx="3932237" cy="723482"/>
          </a:xfrm>
        </p:spPr>
        <p:txBody>
          <a:bodyPr/>
          <a:lstStyle/>
          <a:p>
            <a:pPr algn="ctr"/>
            <a:r>
              <a:rPr lang="pl-PL" dirty="0"/>
              <a:t>Dieta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9888" y="1702544"/>
            <a:ext cx="5791831" cy="4582798"/>
          </a:xfrm>
        </p:spPr>
        <p:txBody>
          <a:bodyPr>
            <a:normAutofit/>
          </a:bodyPr>
          <a:lstStyle/>
          <a:p>
            <a:r>
              <a:rPr lang="pl-PL" sz="2000" b="1" dirty="0"/>
              <a:t>Dzienne zapotrzebowanie energetyczne -  </a:t>
            </a:r>
          </a:p>
          <a:p>
            <a:r>
              <a:rPr lang="pl-PL" sz="2000" dirty="0"/>
              <a:t>jest to ilość energii (kalorii), którą należy dostarczyć każdego dnia organizmowi z pożywieniem, aby pokryć wydatki energetyczne wynikające z Podstawowej Przemiany Materii (PPM) – na którą składają się procesy fizjologiczne tj. trawienie, oddychanie, krążenie, odnowa komórek i tkanek oraz Ponadpodstawowej Przemiany Materii (PPPM) – na którą składają się energia potrzebna do wykonywania czynności dnia codziennego, wysiłku, aktywności fizycznej i pracy. Dzienne zapotrzebowanie energetyczne zależy od: indywidualnego tempa metabolizmu, masy ciała, wzrostu, wieku, płci, poziomu aktywności fizycznej i stanu fizjologicznego.</a:t>
            </a:r>
          </a:p>
        </p:txBody>
      </p:sp>
      <p:pic>
        <p:nvPicPr>
          <p:cNvPr id="2052" name="Picture 4" descr="Właściwe odżywianie warunkiem zdrowia">
            <a:extLst>
              <a:ext uri="{FF2B5EF4-FFF2-40B4-BE49-F238E27FC236}">
                <a16:creationId xmlns:a16="http://schemas.microsoft.com/office/drawing/2014/main" id="{4CC2CB50-6D69-420A-A369-A644A31FC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173" y="3577589"/>
            <a:ext cx="3971192" cy="26474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11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62708"/>
            <a:ext cx="3932237" cy="723482"/>
          </a:xfrm>
        </p:spPr>
        <p:txBody>
          <a:bodyPr/>
          <a:lstStyle/>
          <a:p>
            <a:pPr algn="ctr"/>
            <a:r>
              <a:rPr lang="pl-PL" dirty="0"/>
              <a:t>Dieta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86190"/>
            <a:ext cx="5256212" cy="4582798"/>
          </a:xfrm>
        </p:spPr>
        <p:txBody>
          <a:bodyPr/>
          <a:lstStyle/>
          <a:p>
            <a:r>
              <a:rPr lang="pl-PL" dirty="0"/>
              <a:t>Dzienne zapotrzebowanie energetyczne dla dzieci i młodzieży: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Dzieci 1 – 3 lat		1300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Dzieci 4 – 6 lat		1700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Dzieci 7 – 9 lat	           	2100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Chłopcy 10 – 12 lat 	2600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Dziewczęta 10 – 12 lat	2300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Młodzież męska 13 – 15 lat	3000 – 3300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Młodzież żeńska 13 – 15 lat	2600 – 2800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Młodzież męska 16 – 20 lat	3200 – 3700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Młodzież żeńska 16 – 20 lat	2500 – 2700 kcal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  <p:pic>
        <p:nvPicPr>
          <p:cNvPr id="4098" name="Picture 2" descr="Właściwe odżywianie warunkiem zdrowia - Epodreczniki.pl">
            <a:extLst>
              <a:ext uri="{FF2B5EF4-FFF2-40B4-BE49-F238E27FC236}">
                <a16:creationId xmlns:a16="http://schemas.microsoft.com/office/drawing/2014/main" id="{1B33B262-FA5E-4036-B685-CC2139DD5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77589"/>
            <a:ext cx="5256212" cy="271297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367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658"/>
            <a:ext cx="3932237" cy="713433"/>
          </a:xfrm>
        </p:spPr>
        <p:txBody>
          <a:bodyPr/>
          <a:lstStyle/>
          <a:p>
            <a:pPr algn="ctr"/>
            <a:r>
              <a:rPr lang="pl-PL" dirty="0"/>
              <a:t>Sen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6092"/>
            <a:ext cx="5992812" cy="5039250"/>
          </a:xfrm>
        </p:spPr>
        <p:txBody>
          <a:bodyPr>
            <a:normAutofit/>
          </a:bodyPr>
          <a:lstStyle/>
          <a:p>
            <a:pPr fontAlgn="base"/>
            <a:r>
              <a:rPr lang="pl-PL" dirty="0"/>
              <a:t>Sen u człowieka wpływa nie tylko na jego samopoczucie i wygląd, ale także na kreatywność, logiczne myślenie, proces podejmowania decyzji, szybkość działania, koncentrację, pamięć, spostrzegawczość, zdolność przyswajania nowych informacji, interakcje z otoczeniem, a nawet na system odpornościowy. Aby być efektywnym w pracy i osiągać sukcesy zawodowe, trzeba być wyspanym. Długość snu zależy od wieku: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dzieci od 1 do 2 lat - 11-14 godzin snu,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dzieci od 3 do 5 lat - 10-13 godzin snu,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nastolatkowie w wieku od 6 do 13 lat - 9-11 godzin snu,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nastolatkowie w wieku od 14 do 17 lat - 8-10 godzin snu,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młodzież od 18 do 25 lat - 7-9 godzin snu,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dorośli od 26 do 64 lat - 7-9 godzin snu,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seniorzy +65 - 7-8 godzin snu.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AA8CCCB-FD6E-44FD-957B-1FE4029170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318630" y="1343025"/>
            <a:ext cx="3424488" cy="3981450"/>
          </a:xfrm>
          <a:prstGeom prst="rect">
            <a:avLst/>
          </a:prstGeom>
          <a:effectLst>
            <a:outerShdw blurRad="50800" dist="50800" dir="5400000" algn="ctr" rotWithShape="0">
              <a:srgbClr val="F4FFFB"/>
            </a:outerShdw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44279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658"/>
            <a:ext cx="3932237" cy="713433"/>
          </a:xfrm>
        </p:spPr>
        <p:txBody>
          <a:bodyPr/>
          <a:lstStyle/>
          <a:p>
            <a:pPr algn="ctr"/>
            <a:r>
              <a:rPr lang="pl-PL" dirty="0"/>
              <a:t>Sen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6092"/>
            <a:ext cx="5992812" cy="5039250"/>
          </a:xfrm>
        </p:spPr>
        <p:txBody>
          <a:bodyPr>
            <a:normAutofit lnSpcReduction="10000"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Rano wstawaj zawsze o tej samej porze – niezależnie od pory zaśnięcia. Wszelka regularność w trybie życia i spania wpływa pozytywnie na jakość wypoczynku.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Nigdy nie próbuj zasypiać na siłę. Najefektywniejszy sen osiąga się wtedy, gdy organizm jest zmęczony, dlatego zaleca się podejmowanie aktywności fizycznej późnym popołudniem. 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Już na pół godziny przed pójściem spać nie wykonuj żadnych angażujących cię emocjonalnie czynności, a jedynie to, co zapewnia wyciszenie i relaks.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Nie jedz przed snem. Ostatni (lekkostrawny posiłek) powinien mieć miejsce najpóźniej 2 godziny przed zaśnięciem.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Śpij w przewietrzonym pomieszczeniu, w którym panuje pokojowa temperatura i odpowiednia wilgotność powietrza.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Staraj się przesypiać zawsze wielokrotność 90 minut (np. 4,5 godziny, 6 albo 7,5). Sen składa się z cykli trwających po ok. 1,5 do 2 godzin każdy. Cykl z kolei składa się z faz snu płytkiego i głębokiego. Od tego, w której z tych faz następuje wybudzenie, zależy stopień wypoczęcia. Aby czuć się dobrze, trzeba budzić się w fazie płytkiego snu, która pojawia się mniej więcej właśnie co 90 minut.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pl-PL" b="1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BF78E45-7A23-4D01-A8E6-CF26F22F5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396162" y="1809750"/>
            <a:ext cx="3781425" cy="3238500"/>
          </a:xfrm>
          <a:prstGeom prst="rect">
            <a:avLst/>
          </a:prstGeom>
          <a:effectLst>
            <a:outerShdw blurRad="50800" dist="50800" dir="5400000" algn="ctr" rotWithShape="0">
              <a:srgbClr val="F4FFFB"/>
            </a:outerShdw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4188291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658"/>
            <a:ext cx="3932237" cy="713433"/>
          </a:xfrm>
        </p:spPr>
        <p:txBody>
          <a:bodyPr/>
          <a:lstStyle/>
          <a:p>
            <a:pPr algn="ctr"/>
            <a:r>
              <a:rPr lang="pl-PL" dirty="0"/>
              <a:t>Aktywność fizyczna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6092"/>
            <a:ext cx="5992812" cy="5039250"/>
          </a:xfrm>
        </p:spPr>
        <p:txBody>
          <a:bodyPr>
            <a:normAutofit/>
          </a:bodyPr>
          <a:lstStyle/>
          <a:p>
            <a:pPr fontAlgn="base"/>
            <a:r>
              <a:rPr lang="pl-PL" b="1" dirty="0"/>
              <a:t>Aktywność fizyczna</a:t>
            </a:r>
            <a:r>
              <a:rPr lang="pl-PL" dirty="0"/>
              <a:t> - to każda praca, ruch wykonany przez mięśnie szkieletowe organizmu, który charakteryzuje się ponad spoczynkowym wydatkiem energetycznym. To składowa ogólnego wydatku energetycznego, niezbędna nie tylko do utraty nadmiaru masy, ale w ogóle funkcjonowania.</a:t>
            </a:r>
          </a:p>
          <a:p>
            <a:pPr fontAlgn="base"/>
            <a:r>
              <a:rPr lang="pl-PL" dirty="0"/>
              <a:t>Dzieciom i młodzieży w wieku 5-17 lat zaleca się podejmowanie aktywności fizycznej trwającej co najmniej 60 minut codziennie, w podziale na dwa cykle 30 minutowe, której celem jest zaspokojenie podstawowych potrzeb rozwojowych i zdrowotnych. Przykładowymi formami aktywności fizycznej (poza lekcjami WF w szkole) może być: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Poranna gimnastyka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Spacer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Chodzenie pieszo do szkoły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Chodzenie po schodach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Sport indywidualny i zespołowy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taniec</a:t>
            </a:r>
          </a:p>
          <a:p>
            <a:pPr fontAlgn="base"/>
            <a:endParaRPr lang="pl-PL" b="1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82FEA87-A069-434E-A11B-15255EF5E2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9342437" y="1266091"/>
            <a:ext cx="2009775" cy="2181225"/>
          </a:xfrm>
          <a:prstGeom prst="rect">
            <a:avLst/>
          </a:prstGeom>
          <a:effectLst>
            <a:outerShdw blurRad="50800" dist="50800" dir="5400000" algn="ctr" rotWithShape="0">
              <a:srgbClr val="F4FFFB"/>
            </a:outerShdw>
            <a:softEdge rad="3175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1B351B4-6014-4654-ADAF-AE51C1E0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6832600" y="4013425"/>
            <a:ext cx="2622412" cy="2368117"/>
          </a:xfrm>
          <a:prstGeom prst="rect">
            <a:avLst/>
          </a:prstGeom>
          <a:effectLst>
            <a:outerShdw blurRad="50800" dist="50800" dir="5400000" algn="ctr" rotWithShape="0">
              <a:srgbClr val="F4FFFB"/>
            </a:outerShdw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34259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86328"/>
            <a:ext cx="3932237" cy="713433"/>
          </a:xfrm>
        </p:spPr>
        <p:txBody>
          <a:bodyPr/>
          <a:lstStyle/>
          <a:p>
            <a:pPr algn="ctr"/>
            <a:r>
              <a:rPr lang="pl-PL" dirty="0"/>
              <a:t>Aktywność fizyczna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99761"/>
            <a:ext cx="5256212" cy="5039250"/>
          </a:xfrm>
        </p:spPr>
        <p:txBody>
          <a:bodyPr>
            <a:noAutofit/>
          </a:bodyPr>
          <a:lstStyle/>
          <a:p>
            <a:pPr fontAlgn="base"/>
            <a:r>
              <a:rPr lang="pl-PL" sz="2000" dirty="0"/>
              <a:t>Aktywność fizyczna w młodym wieku: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sz="2000" dirty="0"/>
              <a:t>wspomaga rozwój: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sz="2000" dirty="0"/>
              <a:t>fizyczny (wzrost, rozwój mięśni, dotlenienie organizmu)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sz="2000" dirty="0"/>
              <a:t>psychiczny (nauka przyjmowania sukcesów, radzenie sobie z porażkami i zmęczeniem, pokonywanie trudności)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sz="2000" dirty="0"/>
              <a:t>społeczny (rozwój relacji z rówieśnikami oraz nauka współpracy)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sz="2000" dirty="0"/>
              <a:t>dostosowuje organizm do zmian temperatury (hartowanie)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sz="2000" dirty="0"/>
              <a:t>równoważy czas spędzony w bezruchu w szkole i w domu(siedzenie w ławce, zajęcia komputerowe, oglądanie telewizji)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sz="2000" dirty="0"/>
              <a:t>pomaga zapobiegać i leczyć wiele schorzeń, (otyłość, cukrzyca, wady postawy, choroby układu ruchu).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367726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658"/>
            <a:ext cx="5992812" cy="713433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Jak wygląda mój dzień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6092"/>
            <a:ext cx="5992812" cy="5039250"/>
          </a:xfrm>
        </p:spPr>
        <p:txBody>
          <a:bodyPr>
            <a:norm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7:00 Wstaję i ćwiczę (często z tatą)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Od 5 do 10 minut – ćwiczenia rozciągające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7:10 Robię poranną toaletę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7:20 Jem śniadanie (to co przygotuje mama)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 err="1"/>
              <a:t>Musli</a:t>
            </a:r>
            <a:r>
              <a:rPr lang="pl-PL" dirty="0"/>
              <a:t>  z jogurtem naturalnym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Pieczywo razowe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wędlina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ser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pomidor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Szklanka mleka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7:50  Wychodzę do szkoły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Schodzę schodami, nie zjeżdżam windą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Jeżeli jest możliwe idę na pieszo na kolejny przystanek tramwajowy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Jadę tramwajem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Idę z przystanku do szkoły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8:55 – 13:40 jestem na zajęciach lekcyjnych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11:30 w czasie przerwy jem drugie śniadanie  (owoce, kanapę, woda)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endParaRPr lang="pl-PL" dirty="0"/>
          </a:p>
        </p:txBody>
      </p:sp>
      <p:pic>
        <p:nvPicPr>
          <p:cNvPr id="5" name="Obraz 4" descr="Obraz zawierający wewnątrz, czarny, leżące, młode&#10;&#10;Opis wygenerowany automatycznie">
            <a:extLst>
              <a:ext uri="{FF2B5EF4-FFF2-40B4-BE49-F238E27FC236}">
                <a16:creationId xmlns:a16="http://schemas.microsoft.com/office/drawing/2014/main" id="{D6626FB4-912E-4042-A91F-F4DC559F1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05" y="1266091"/>
            <a:ext cx="3258635" cy="1832785"/>
          </a:xfrm>
          <a:prstGeom prst="rect">
            <a:avLst/>
          </a:prstGeom>
        </p:spPr>
      </p:pic>
      <p:pic>
        <p:nvPicPr>
          <p:cNvPr id="9" name="Obraz 8" descr="Obraz zawierający wewnątrz, osoba, mężczyzna, żyjący&#10;&#10;Opis wygenerowany automatycznie">
            <a:extLst>
              <a:ext uri="{FF2B5EF4-FFF2-40B4-BE49-F238E27FC236}">
                <a16:creationId xmlns:a16="http://schemas.microsoft.com/office/drawing/2014/main" id="{3BFB8CA2-0DCF-485C-BDE0-4088693B9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619" y="3206467"/>
            <a:ext cx="1922818" cy="30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4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33C26-13BF-466C-87E2-3303FCEB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658"/>
            <a:ext cx="5992812" cy="713433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Jak wygląda mój dzień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6787DE-FF31-44A1-8DEF-FD1E17B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6092"/>
            <a:ext cx="5992812" cy="5039250"/>
          </a:xfrm>
        </p:spPr>
        <p:txBody>
          <a:bodyPr>
            <a:normAutofit fontScale="85000" lnSpcReduction="20000"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13:45 Wracam do domu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Idę na przystanek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Jadę tramwajem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Jeżeli to możliwe wysiadam przystanek wcześniej i idę na pieszo do domu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Wchodzę schodami, nie wjeżdżam windą ( 5 piętro)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14:30 Jem obiad (przykładowe menu)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Mięso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Zamiennie kasza, ryż, gotowane warzywa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Surówka warzywna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Sok lub woda  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15:15 Mam zajęcia dodatkowe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16:15 Idę na spacer lub na orlik lub z rodzicami na siłownię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Około 17:15 przekąska 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Kanapka z twarogiem i sałatka owocowa (czasami mama pozwala na ciacho)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17:25 Odrabiam lekcje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19:00 Jem kolację</a:t>
            </a:r>
          </a:p>
          <a:p>
            <a:pPr marL="742950" lvl="1" indent="-285750" fontAlgn="base">
              <a:buFont typeface="Wingdings" panose="05000000000000000000" pitchFamily="2" charset="2"/>
              <a:buChar char="v"/>
            </a:pPr>
            <a:r>
              <a:rPr lang="pl-PL" dirty="0"/>
              <a:t>Omlet z warzywami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19:30 Wypełniam obowiązki domowe oraz mam czas na relaks 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21:00 Przygotowuję się do snu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pl-PL" dirty="0"/>
              <a:t>22:00 Idę spać (przed snę lubię poczytać książkę)  </a:t>
            </a:r>
          </a:p>
          <a:p>
            <a:pPr fontAlgn="base"/>
            <a:r>
              <a:rPr lang="pl-PL" dirty="0"/>
              <a:t>W ciągu dnia piję około 2 litrów wody 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pl-PL" dirty="0"/>
          </a:p>
        </p:txBody>
      </p:sp>
      <p:pic>
        <p:nvPicPr>
          <p:cNvPr id="7" name="Obraz 6" descr="Obraz zawierający budynek, siedzi, czerwony, kobieta&#10;&#10;Opis wygenerowany automatycznie">
            <a:extLst>
              <a:ext uri="{FF2B5EF4-FFF2-40B4-BE49-F238E27FC236}">
                <a16:creationId xmlns:a16="http://schemas.microsoft.com/office/drawing/2014/main" id="{C44E3247-74A4-491A-A8D0-72551FD66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842" y="4430177"/>
            <a:ext cx="3333627" cy="1875165"/>
          </a:xfrm>
          <a:prstGeom prst="rect">
            <a:avLst/>
          </a:prstGeom>
        </p:spPr>
      </p:pic>
      <p:pic>
        <p:nvPicPr>
          <p:cNvPr id="9" name="Obraz 8" descr="Obraz zawierający budynek, mężczyzna, młode, chłopiec&#10;&#10;Opis wygenerowany automatycznie">
            <a:extLst>
              <a:ext uri="{FF2B5EF4-FFF2-40B4-BE49-F238E27FC236}">
                <a16:creationId xmlns:a16="http://schemas.microsoft.com/office/drawing/2014/main" id="{636A0D82-486B-4685-8310-4631F8FE3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0" y="1266091"/>
            <a:ext cx="1989183" cy="26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60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6" name="Przycisk akcji: pusty 5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C0C1531-65A9-49FF-BB7D-10E30AAB751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S T A R T</a:t>
            </a:r>
          </a:p>
        </p:txBody>
      </p:sp>
    </p:spTree>
    <p:extLst>
      <p:ext uri="{BB962C8B-B14F-4D97-AF65-F5344CB8AC3E}">
        <p14:creationId xmlns:p14="http://schemas.microsoft.com/office/powerpoint/2010/main" val="393676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2" name="Przycisk akcji: pusty 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03756B4-297C-4C48-A37A-23F91A99EE61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Niestety odpowiedź błędna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Wróć do pytania</a:t>
            </a:r>
          </a:p>
        </p:txBody>
      </p:sp>
    </p:spTree>
    <p:extLst>
      <p:ext uri="{BB962C8B-B14F-4D97-AF65-F5344CB8AC3E}">
        <p14:creationId xmlns:p14="http://schemas.microsoft.com/office/powerpoint/2010/main" val="131576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E77CF5-8AA6-4FB1-A674-50AF5B9F1281}"/>
              </a:ext>
            </a:extLst>
          </p:cNvPr>
          <p:cNvSpPr/>
          <p:nvPr/>
        </p:nvSpPr>
        <p:spPr>
          <a:xfrm>
            <a:off x="2481943" y="1638512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Czynnik mające pozytywny wpływ na zdrowie i kondycje fizyczną</a:t>
            </a:r>
          </a:p>
        </p:txBody>
      </p:sp>
      <p:sp>
        <p:nvSpPr>
          <p:cNvPr id="4" name="Przycisk akcji: pusty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14E09C3-8A10-4E18-B60A-A859E1B0C114}"/>
              </a:ext>
            </a:extLst>
          </p:cNvPr>
          <p:cNvSpPr/>
          <p:nvPr/>
        </p:nvSpPr>
        <p:spPr>
          <a:xfrm>
            <a:off x="1780903" y="3425734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Gra na komputerze</a:t>
            </a:r>
          </a:p>
        </p:txBody>
      </p:sp>
      <p:sp>
        <p:nvSpPr>
          <p:cNvPr id="6" name="Przycisk akcji: pusty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D4F514-227D-4787-AAB8-0359087962E6}"/>
              </a:ext>
            </a:extLst>
          </p:cNvPr>
          <p:cNvSpPr/>
          <p:nvPr/>
        </p:nvSpPr>
        <p:spPr>
          <a:xfrm>
            <a:off x="7537269" y="3425734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endParaRPr lang="pl-PL" dirty="0"/>
          </a:p>
          <a:p>
            <a:pPr algn="ctr"/>
            <a:r>
              <a:rPr lang="pl-PL" dirty="0"/>
              <a:t>Aktywność fizyczna</a:t>
            </a:r>
          </a:p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99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117DAA-38AB-4284-B271-242E4CDFF20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Odpowiedź poprawna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dalej</a:t>
            </a:r>
          </a:p>
        </p:txBody>
      </p:sp>
    </p:spTree>
    <p:extLst>
      <p:ext uri="{BB962C8B-B14F-4D97-AF65-F5344CB8AC3E}">
        <p14:creationId xmlns:p14="http://schemas.microsoft.com/office/powerpoint/2010/main" val="129177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E77CF5-8AA6-4FB1-A674-50AF5B9F1281}"/>
              </a:ext>
            </a:extLst>
          </p:cNvPr>
          <p:cNvSpPr/>
          <p:nvPr/>
        </p:nvSpPr>
        <p:spPr>
          <a:xfrm>
            <a:off x="2481943" y="1638512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Ile powinniśmy dziennie jeść posiłków</a:t>
            </a:r>
          </a:p>
        </p:txBody>
      </p:sp>
      <p:sp>
        <p:nvSpPr>
          <p:cNvPr id="4" name="Przycisk akcji: pusty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14E09C3-8A10-4E18-B60A-A859E1B0C114}"/>
              </a:ext>
            </a:extLst>
          </p:cNvPr>
          <p:cNvSpPr/>
          <p:nvPr/>
        </p:nvSpPr>
        <p:spPr>
          <a:xfrm>
            <a:off x="7537269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 7 posiłków</a:t>
            </a:r>
          </a:p>
        </p:txBody>
      </p:sp>
      <p:sp>
        <p:nvSpPr>
          <p:cNvPr id="6" name="Przycisk akcji: pusty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D4F514-227D-4787-AAB8-0359087962E6}"/>
              </a:ext>
            </a:extLst>
          </p:cNvPr>
          <p:cNvSpPr/>
          <p:nvPr/>
        </p:nvSpPr>
        <p:spPr>
          <a:xfrm>
            <a:off x="1780903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/>
              <a:t>5 posiłków</a:t>
            </a:r>
          </a:p>
        </p:txBody>
      </p:sp>
    </p:spTree>
    <p:extLst>
      <p:ext uri="{BB962C8B-B14F-4D97-AF65-F5344CB8AC3E}">
        <p14:creationId xmlns:p14="http://schemas.microsoft.com/office/powerpoint/2010/main" val="301908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117DAA-38AB-4284-B271-242E4CDFF20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Odpowiedź poprawna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dalej</a:t>
            </a:r>
          </a:p>
        </p:txBody>
      </p:sp>
    </p:spTree>
    <p:extLst>
      <p:ext uri="{BB962C8B-B14F-4D97-AF65-F5344CB8AC3E}">
        <p14:creationId xmlns:p14="http://schemas.microsoft.com/office/powerpoint/2010/main" val="3114823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E77CF5-8AA6-4FB1-A674-50AF5B9F1281}"/>
              </a:ext>
            </a:extLst>
          </p:cNvPr>
          <p:cNvSpPr/>
          <p:nvPr/>
        </p:nvSpPr>
        <p:spPr>
          <a:xfrm>
            <a:off x="2481943" y="1638512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Jakich produktów powinniśmy jeść najwięcej</a:t>
            </a:r>
          </a:p>
        </p:txBody>
      </p:sp>
      <p:sp>
        <p:nvSpPr>
          <p:cNvPr id="4" name="Przycisk akcji: pusty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14E09C3-8A10-4E18-B60A-A859E1B0C114}"/>
              </a:ext>
            </a:extLst>
          </p:cNvPr>
          <p:cNvSpPr/>
          <p:nvPr/>
        </p:nvSpPr>
        <p:spPr>
          <a:xfrm>
            <a:off x="7537269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 Mięsa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Hamburgerów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Słodyczy</a:t>
            </a:r>
          </a:p>
        </p:txBody>
      </p:sp>
      <p:sp>
        <p:nvSpPr>
          <p:cNvPr id="6" name="Przycisk akcji: pusty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D4F514-227D-4787-AAB8-0359087962E6}"/>
              </a:ext>
            </a:extLst>
          </p:cNvPr>
          <p:cNvSpPr/>
          <p:nvPr/>
        </p:nvSpPr>
        <p:spPr>
          <a:xfrm>
            <a:off x="1780903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/>
              <a:t>Warzywa i owoce</a:t>
            </a:r>
          </a:p>
        </p:txBody>
      </p:sp>
    </p:spTree>
    <p:extLst>
      <p:ext uri="{BB962C8B-B14F-4D97-AF65-F5344CB8AC3E}">
        <p14:creationId xmlns:p14="http://schemas.microsoft.com/office/powerpoint/2010/main" val="631365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117DAA-38AB-4284-B271-242E4CDFF20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Odpowiedź poprawna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dalej</a:t>
            </a:r>
          </a:p>
        </p:txBody>
      </p:sp>
    </p:spTree>
    <p:extLst>
      <p:ext uri="{BB962C8B-B14F-4D97-AF65-F5344CB8AC3E}">
        <p14:creationId xmlns:p14="http://schemas.microsoft.com/office/powerpoint/2010/main" val="2257845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E77CF5-8AA6-4FB1-A674-50AF5B9F1281}"/>
              </a:ext>
            </a:extLst>
          </p:cNvPr>
          <p:cNvSpPr/>
          <p:nvPr/>
        </p:nvSpPr>
        <p:spPr>
          <a:xfrm>
            <a:off x="2481943" y="1638512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Jak długo powinien trwać sen dzieci w wieku 6 – 13 lat</a:t>
            </a:r>
          </a:p>
        </p:txBody>
      </p:sp>
      <p:sp>
        <p:nvSpPr>
          <p:cNvPr id="4" name="Przycisk akcji: pusty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14E09C3-8A10-4E18-B60A-A859E1B0C114}"/>
              </a:ext>
            </a:extLst>
          </p:cNvPr>
          <p:cNvSpPr/>
          <p:nvPr/>
        </p:nvSpPr>
        <p:spPr>
          <a:xfrm>
            <a:off x="7537269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 Od 7 do 9 godzin</a:t>
            </a:r>
          </a:p>
        </p:txBody>
      </p:sp>
      <p:sp>
        <p:nvSpPr>
          <p:cNvPr id="6" name="Przycisk akcji: pusty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D4F514-227D-4787-AAB8-0359087962E6}"/>
              </a:ext>
            </a:extLst>
          </p:cNvPr>
          <p:cNvSpPr/>
          <p:nvPr/>
        </p:nvSpPr>
        <p:spPr>
          <a:xfrm>
            <a:off x="1780903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/>
              <a:t>Od 9 do 11 godzin</a:t>
            </a:r>
          </a:p>
        </p:txBody>
      </p:sp>
    </p:spTree>
    <p:extLst>
      <p:ext uri="{BB962C8B-B14F-4D97-AF65-F5344CB8AC3E}">
        <p14:creationId xmlns:p14="http://schemas.microsoft.com/office/powerpoint/2010/main" val="865717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117DAA-38AB-4284-B271-242E4CDFF20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Odpowiedź poprawna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dalej</a:t>
            </a:r>
          </a:p>
        </p:txBody>
      </p:sp>
    </p:spTree>
    <p:extLst>
      <p:ext uri="{BB962C8B-B14F-4D97-AF65-F5344CB8AC3E}">
        <p14:creationId xmlns:p14="http://schemas.microsoft.com/office/powerpoint/2010/main" val="241736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E77CF5-8AA6-4FB1-A674-50AF5B9F1281}"/>
              </a:ext>
            </a:extLst>
          </p:cNvPr>
          <p:cNvSpPr/>
          <p:nvPr/>
        </p:nvSpPr>
        <p:spPr>
          <a:xfrm>
            <a:off x="2481943" y="1638512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Kiedy możemy zjeść ostatni posiłek w ciągu dnia</a:t>
            </a:r>
          </a:p>
        </p:txBody>
      </p:sp>
      <p:sp>
        <p:nvSpPr>
          <p:cNvPr id="4" name="Przycisk akcji: pusty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14E09C3-8A10-4E18-B60A-A859E1B0C114}"/>
              </a:ext>
            </a:extLst>
          </p:cNvPr>
          <p:cNvSpPr/>
          <p:nvPr/>
        </p:nvSpPr>
        <p:spPr>
          <a:xfrm>
            <a:off x="1780903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 Tuż przed zaśnięciem</a:t>
            </a:r>
          </a:p>
        </p:txBody>
      </p:sp>
      <p:sp>
        <p:nvSpPr>
          <p:cNvPr id="6" name="Przycisk akcji: pusty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D4F514-227D-4787-AAB8-0359087962E6}"/>
              </a:ext>
            </a:extLst>
          </p:cNvPr>
          <p:cNvSpPr/>
          <p:nvPr/>
        </p:nvSpPr>
        <p:spPr>
          <a:xfrm>
            <a:off x="7537269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/>
              <a:t>2 godziny przed zaśnięciem</a:t>
            </a:r>
          </a:p>
        </p:txBody>
      </p:sp>
    </p:spTree>
    <p:extLst>
      <p:ext uri="{BB962C8B-B14F-4D97-AF65-F5344CB8AC3E}">
        <p14:creationId xmlns:p14="http://schemas.microsoft.com/office/powerpoint/2010/main" val="2769830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117DAA-38AB-4284-B271-242E4CDFF20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Odpowiedź poprawna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dalej</a:t>
            </a:r>
          </a:p>
        </p:txBody>
      </p:sp>
    </p:spTree>
    <p:extLst>
      <p:ext uri="{BB962C8B-B14F-4D97-AF65-F5344CB8AC3E}">
        <p14:creationId xmlns:p14="http://schemas.microsoft.com/office/powerpoint/2010/main" val="2406334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E77CF5-8AA6-4FB1-A674-50AF5B9F1281}"/>
              </a:ext>
            </a:extLst>
          </p:cNvPr>
          <p:cNvSpPr/>
          <p:nvPr/>
        </p:nvSpPr>
        <p:spPr>
          <a:xfrm>
            <a:off x="2481943" y="1638512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Ile powinna trwać aktywność fizyczna dzieci i młodzieży w wieku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 od 5 do 17 lat</a:t>
            </a:r>
          </a:p>
        </p:txBody>
      </p:sp>
      <p:sp>
        <p:nvSpPr>
          <p:cNvPr id="4" name="Przycisk akcji: pusty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14E09C3-8A10-4E18-B60A-A859E1B0C114}"/>
              </a:ext>
            </a:extLst>
          </p:cNvPr>
          <p:cNvSpPr/>
          <p:nvPr/>
        </p:nvSpPr>
        <p:spPr>
          <a:xfrm>
            <a:off x="7537269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 Co najmniej 30 min dziennie</a:t>
            </a:r>
          </a:p>
        </p:txBody>
      </p:sp>
      <p:sp>
        <p:nvSpPr>
          <p:cNvPr id="6" name="Przycisk akcji: pusty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D4F514-227D-4787-AAB8-0359087962E6}"/>
              </a:ext>
            </a:extLst>
          </p:cNvPr>
          <p:cNvSpPr/>
          <p:nvPr/>
        </p:nvSpPr>
        <p:spPr>
          <a:xfrm>
            <a:off x="1780903" y="3429000"/>
            <a:ext cx="2865120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/>
              <a:t>Co najmniej 1 godzina dziennie</a:t>
            </a:r>
          </a:p>
        </p:txBody>
      </p:sp>
    </p:spTree>
    <p:extLst>
      <p:ext uri="{BB962C8B-B14F-4D97-AF65-F5344CB8AC3E}">
        <p14:creationId xmlns:p14="http://schemas.microsoft.com/office/powerpoint/2010/main" val="2849955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117DAA-38AB-4284-B271-242E4CDFF20A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Odpowiedź poprawna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dalej</a:t>
            </a:r>
          </a:p>
        </p:txBody>
      </p:sp>
    </p:spTree>
    <p:extLst>
      <p:ext uri="{BB962C8B-B14F-4D97-AF65-F5344CB8AC3E}">
        <p14:creationId xmlns:p14="http://schemas.microsoft.com/office/powerpoint/2010/main" val="2356988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5F9E544-F9D2-4F8E-9E1A-D2E4D7959D68}"/>
              </a:ext>
            </a:extLst>
          </p:cNvPr>
          <p:cNvSpPr txBox="1"/>
          <p:nvPr/>
        </p:nvSpPr>
        <p:spPr>
          <a:xfrm>
            <a:off x="3213463" y="1053737"/>
            <a:ext cx="575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Quiz</a:t>
            </a:r>
          </a:p>
        </p:txBody>
      </p:sp>
      <p:sp>
        <p:nvSpPr>
          <p:cNvPr id="3" name="Przycisk akcji: pusty 2">
            <a:hlinkClick r:id="" action="ppaction://hlinkshowjump?jump=endshow" highlightClick="1"/>
            <a:extLst>
              <a:ext uri="{FF2B5EF4-FFF2-40B4-BE49-F238E27FC236}">
                <a16:creationId xmlns:a16="http://schemas.microsoft.com/office/drawing/2014/main" id="{D5E63A0B-36B2-4B46-B861-5862AE29FB98}"/>
              </a:ext>
            </a:extLst>
          </p:cNvPr>
          <p:cNvSpPr/>
          <p:nvPr/>
        </p:nvSpPr>
        <p:spPr>
          <a:xfrm>
            <a:off x="2490651" y="2707277"/>
            <a:ext cx="7219406" cy="1443446"/>
          </a:xfrm>
          <a:prstGeom prst="actionButtonBlank">
            <a:avLst/>
          </a:prstGeom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385599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C4F159-49FB-41ED-A771-ADECB33AF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427055"/>
          </a:xfrm>
        </p:spPr>
        <p:txBody>
          <a:bodyPr>
            <a:normAutofit/>
          </a:bodyPr>
          <a:lstStyle/>
          <a:p>
            <a:r>
              <a:rPr lang="pl-PL" sz="1400" dirty="0"/>
              <a:t>Wykorzystane materiały: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FD14A0A-825D-45F0-B770-757A08BC9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884255"/>
            <a:ext cx="6580189" cy="498473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2"/>
              </a:rPr>
              <a:t>https://zywienie.abczdrowie.pl/bilansowanie-zdrowej-diety</a:t>
            </a:r>
            <a:endParaRPr lang="pl-PL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3"/>
              </a:rPr>
              <a:t>https://dietetycy.org.pl/piramida-zywieniowa-2017-opisem/</a:t>
            </a:r>
            <a:endParaRPr lang="pl-PL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4"/>
              </a:rPr>
              <a:t>https://ncez.pl/abc-zywienia-/zasady-zdrowego-zywienia/piramida-zdrowego-zywienia-i-stylu-zycia-dzieci-i-mlodziezy</a:t>
            </a:r>
            <a:endParaRPr lang="pl-PL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5"/>
              </a:rPr>
              <a:t>https://enel.pl/enelzdrowie/zdrowie-w-pracy/dlugosc-i-jakosc-snu-decyduja-o-twojej-efektywnosci-w-pracy</a:t>
            </a:r>
            <a:endParaRPr lang="pl-PL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6"/>
              </a:rPr>
              <a:t>http://www.imid.med.pl/files/imid/Do%20pobrania/1.1.ZDROWA%20JA%20Aktywno%C5%9B%C4%87%20fizyczna%20po%20korekcie%20MZ.pdf</a:t>
            </a:r>
            <a:endParaRPr lang="pl-PL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7"/>
              </a:rPr>
              <a:t>http://tabelekaloryczne.waw.pl/zapotrzebowanie.htm</a:t>
            </a:r>
            <a:endParaRPr lang="pl-PL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200" dirty="0">
                <a:hlinkClick r:id="rId8"/>
              </a:rPr>
              <a:t>http://www.healthyplate.eu/pl/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60283270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3690</TotalTime>
  <Words>896</Words>
  <Application>Microsoft Office PowerPoint</Application>
  <PresentationFormat>Panoramiczny</PresentationFormat>
  <Paragraphs>174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Motyw pakietu Office</vt:lpstr>
      <vt:lpstr>Trzymaj formę</vt:lpstr>
      <vt:lpstr>Wstęp</vt:lpstr>
      <vt:lpstr>Dieta</vt:lpstr>
      <vt:lpstr>Dieta</vt:lpstr>
      <vt:lpstr>Dieta</vt:lpstr>
      <vt:lpstr>Dieta</vt:lpstr>
      <vt:lpstr>Sen</vt:lpstr>
      <vt:lpstr>Sen</vt:lpstr>
      <vt:lpstr>Aktywność fizyczna</vt:lpstr>
      <vt:lpstr>Aktywność fizyczna</vt:lpstr>
      <vt:lpstr>Jak wygląda mój dzień</vt:lpstr>
      <vt:lpstr>Jak wygląda mój dzień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Wykorzystane materiały: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Trzymaj formę</dc:title>
  <dc:creator>Poldem Sp. z o.o. 02</dc:creator>
  <cp:lastModifiedBy>k.skolimowska</cp:lastModifiedBy>
  <cp:revision>91</cp:revision>
  <dcterms:created xsi:type="dcterms:W3CDTF">2020-03-27T12:49:57Z</dcterms:created>
  <dcterms:modified xsi:type="dcterms:W3CDTF">2020-04-08T06:52:51Z</dcterms:modified>
</cp:coreProperties>
</file>