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9"/>
  </p:notesMasterIdLst>
  <p:handoutMasterIdLst>
    <p:handoutMasterId r:id="rId20"/>
  </p:handoutMasterIdLst>
  <p:sldIdLst>
    <p:sldId id="263" r:id="rId2"/>
    <p:sldId id="268" r:id="rId3"/>
    <p:sldId id="264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7" r:id="rId12"/>
    <p:sldId id="278" r:id="rId13"/>
    <p:sldId id="279" r:id="rId14"/>
    <p:sldId id="280" r:id="rId15"/>
    <p:sldId id="281" r:id="rId16"/>
    <p:sldId id="282" r:id="rId17"/>
    <p:sldId id="283" r:id="rId18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300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E1A26B1-2650-4068-808C-539B418D4994}" type="datetime1">
              <a:rPr lang="pl-PL" smtClean="0"/>
              <a:t>21.03.2020</a:t>
            </a:fld>
            <a:endParaRPr lang="pl-PL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157CFDA-6ECB-4984-BC1D-18C52F4245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55258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FE390EF-C087-43C7-BA8A-FDBF153CC485}" type="datetime1">
              <a:rPr lang="pl-PL" noProof="0" smtClean="0"/>
              <a:t>21.03.2020</a:t>
            </a:fld>
            <a:endParaRPr lang="pl-PL" noProof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97BF0A6-9DE7-4D4F-86C7-D6F614E2948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8695909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97BF0A6-9DE7-4D4F-86C7-D6F614E29483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7267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97BF0A6-9DE7-4D4F-86C7-D6F614E29483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0023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2">
                  <a:lumMod val="40000"/>
                  <a:lumOff val="60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4" name="Tytuł 13"/>
          <p:cNvSpPr>
            <a:spLocks noGrp="1"/>
          </p:cNvSpPr>
          <p:nvPr>
            <p:ph type="ctrTitle" hasCustomPrompt="1"/>
          </p:nvPr>
        </p:nvSpPr>
        <p:spPr>
          <a:xfrm>
            <a:off x="6012180" y="359898"/>
            <a:ext cx="5773420" cy="1472184"/>
          </a:xfrm>
        </p:spPr>
        <p:txBody>
          <a:bodyPr rtlCol="0" anchor="b"/>
          <a:lstStyle>
            <a:lvl1pPr algn="l">
              <a:defRPr/>
            </a:lvl1pPr>
            <a:extLst/>
          </a:lstStyle>
          <a:p>
            <a:pPr rtl="0"/>
            <a:r>
              <a:rPr lang="pl-PL" noProof="0"/>
              <a:t>Kliknij, aby edytować styl wzorca tytułu</a:t>
            </a:r>
            <a:endParaRPr kumimoji="0" lang="pl-PL" noProof="0"/>
          </a:p>
        </p:txBody>
      </p:sp>
      <p:pic>
        <p:nvPicPr>
          <p:cNvPr id="2" name="Obraz 1" descr="Zbliżenie żarówk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5864352" cy="6851904"/>
          </a:xfrm>
          <a:prstGeom prst="rect">
            <a:avLst/>
          </a:prstGeom>
        </p:spPr>
      </p:pic>
      <p:sp>
        <p:nvSpPr>
          <p:cNvPr id="22" name="Podtytuł 21"/>
          <p:cNvSpPr>
            <a:spLocks noGrp="1"/>
          </p:cNvSpPr>
          <p:nvPr>
            <p:ph type="subTitle" idx="1"/>
          </p:nvPr>
        </p:nvSpPr>
        <p:spPr>
          <a:xfrm>
            <a:off x="6012180" y="1850064"/>
            <a:ext cx="5773420" cy="1752600"/>
          </a:xfrm>
        </p:spPr>
        <p:txBody>
          <a:bodyPr tIns="0" rtlCol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pPr rtl="0"/>
            <a:r>
              <a:rPr lang="pl-PL" noProof="0"/>
              <a:t>Kliknij, aby edytować styl wzorca podtytułu</a:t>
            </a:r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E94E0D-5272-4B39-837C-B95ABC1067C6}" type="datetime1">
              <a:rPr lang="pl-PL" noProof="0" smtClean="0"/>
              <a:t>21.03.2020</a:t>
            </a:fld>
            <a:endParaRPr lang="pl-PL" noProof="0"/>
          </a:p>
        </p:txBody>
      </p:sp>
      <p:sp>
        <p:nvSpPr>
          <p:cNvPr id="20" name="Stopka — symbol zastępczy 19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10" name="Numer slajdu — symbol zastępczy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9629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 eaLnBrk="1" latinLnBrk="0" hangingPunct="1"/>
            <a:r>
              <a:rPr lang="pl-PL" noProof="0"/>
              <a:t>Kliknij, aby edytować style wzorca tekstu</a:t>
            </a:r>
          </a:p>
          <a:p>
            <a:pPr lvl="1" rtl="0" eaLnBrk="1" latinLnBrk="0" hangingPunct="1"/>
            <a:r>
              <a:rPr lang="pl-PL" noProof="0"/>
              <a:t>Drugi poziom</a:t>
            </a:r>
          </a:p>
          <a:p>
            <a:pPr lvl="2" rtl="0" eaLnBrk="1" latinLnBrk="0" hangingPunct="1"/>
            <a:r>
              <a:rPr lang="pl-PL" noProof="0"/>
              <a:t>Trzeci poziom</a:t>
            </a:r>
          </a:p>
          <a:p>
            <a:pPr lvl="3" rtl="0" eaLnBrk="1" latinLnBrk="0" hangingPunct="1"/>
            <a:r>
              <a:rPr lang="pl-PL" noProof="0"/>
              <a:t>Czwarty poziom</a:t>
            </a:r>
          </a:p>
          <a:p>
            <a:pPr lvl="4" rtl="0" eaLnBrk="1" latinLnBrk="0" hangingPunct="1"/>
            <a:r>
              <a:rPr lang="pl-PL" noProof="0"/>
              <a:t>Piąty poziom</a:t>
            </a:r>
            <a:endParaRPr kumimoji="0" lang="pl-PL" noProof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709656-B41C-4911-AAE2-8057E1BBBE67}" type="datetime1">
              <a:rPr lang="pl-PL" noProof="0" smtClean="0"/>
              <a:t>21.03.2020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50811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 userDrawn="1"/>
        </p:nvSpPr>
        <p:spPr>
          <a:xfrm>
            <a:off x="1422400" y="-54"/>
            <a:ext cx="1076545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pl-PL" sz="1800" noProof="0"/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805940" y="2600325"/>
            <a:ext cx="10166316" cy="2286000"/>
          </a:xfrm>
        </p:spPr>
        <p:txBody>
          <a:bodyPr rtlCol="0"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pic>
        <p:nvPicPr>
          <p:cNvPr id="14" name="Obraz 13" descr="Zbliżenie wnętrza żarówk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45079" cy="6858000"/>
          </a:xfrm>
          <a:prstGeom prst="rect">
            <a:avLst/>
          </a:prstGeom>
        </p:spPr>
      </p:pic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805940" y="1066800"/>
            <a:ext cx="10166316" cy="1509712"/>
          </a:xfrm>
        </p:spPr>
        <p:txBody>
          <a:bodyPr rtlCol="0"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rtl="0" eaLnBrk="1" latinLnBrk="0" hangingPunct="1"/>
            <a:r>
              <a:rPr lang="pl-PL" noProof="0"/>
              <a:t>Kliknij, aby edytować style wzorca tekstu</a:t>
            </a:r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4B77D5-8013-4C13-8138-A80E1C2DBC62}" type="datetime1">
              <a:rPr lang="pl-PL" noProof="0" smtClean="0"/>
              <a:t>21.03.2020</a:t>
            </a:fld>
            <a:endParaRPr lang="pl-PL" noProof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13" name="Numer slajdu — symbol zastępczy 12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37570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914144" y="274320"/>
            <a:ext cx="9997440" cy="1143000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rtl="0" eaLnBrk="1" latinLnBrk="0" hangingPunct="1"/>
            <a:r>
              <a:rPr lang="pl-PL" noProof="0"/>
              <a:t>Kliknij, aby edytować style wzorca tekstu</a:t>
            </a:r>
          </a:p>
          <a:p>
            <a:pPr lvl="1" rtl="0" eaLnBrk="1" latinLnBrk="0" hangingPunct="1"/>
            <a:r>
              <a:rPr lang="pl-PL" noProof="0"/>
              <a:t>Drugi poziom</a:t>
            </a:r>
          </a:p>
          <a:p>
            <a:pPr lvl="2" rtl="0" eaLnBrk="1" latinLnBrk="0" hangingPunct="1"/>
            <a:r>
              <a:rPr lang="pl-PL" noProof="0"/>
              <a:t>Trzeci poziom</a:t>
            </a:r>
          </a:p>
          <a:p>
            <a:pPr lvl="3" rtl="0" eaLnBrk="1" latinLnBrk="0" hangingPunct="1"/>
            <a:r>
              <a:rPr lang="pl-PL" noProof="0"/>
              <a:t>Czwarty poziom</a:t>
            </a:r>
          </a:p>
          <a:p>
            <a:pPr lvl="4" rtl="0" eaLnBrk="1" latinLnBrk="0" hangingPunct="1"/>
            <a:r>
              <a:rPr lang="pl-PL" noProof="0"/>
              <a:t>Piąty poziom</a:t>
            </a:r>
            <a:endParaRPr kumimoji="0" lang="pl-PL" noProof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rtl="0" eaLnBrk="1" latinLnBrk="0" hangingPunct="1"/>
            <a:r>
              <a:rPr lang="pl-PL" noProof="0"/>
              <a:t>Kliknij, aby edytować style wzorca tekstu</a:t>
            </a:r>
          </a:p>
          <a:p>
            <a:pPr lvl="1" rtl="0" eaLnBrk="1" latinLnBrk="0" hangingPunct="1"/>
            <a:r>
              <a:rPr lang="pl-PL" noProof="0"/>
              <a:t>Drugi poziom</a:t>
            </a:r>
          </a:p>
          <a:p>
            <a:pPr lvl="2" rtl="0" eaLnBrk="1" latinLnBrk="0" hangingPunct="1"/>
            <a:r>
              <a:rPr lang="pl-PL" noProof="0"/>
              <a:t>Trzeci poziom</a:t>
            </a:r>
          </a:p>
          <a:p>
            <a:pPr lvl="3" rtl="0" eaLnBrk="1" latinLnBrk="0" hangingPunct="1"/>
            <a:r>
              <a:rPr lang="pl-PL" noProof="0"/>
              <a:t>Czwarty poziom</a:t>
            </a:r>
          </a:p>
          <a:p>
            <a:pPr lvl="4" rtl="0" eaLnBrk="1" latinLnBrk="0" hangingPunct="1"/>
            <a:r>
              <a:rPr lang="pl-PL" noProof="0"/>
              <a:t>Piąty poziom</a:t>
            </a:r>
            <a:endParaRPr kumimoji="0" lang="pl-PL" noProof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073A8C-55BD-4B82-9B9D-57C8FE3798B6}" type="datetime1">
              <a:rPr lang="pl-PL" noProof="0" smtClean="0"/>
              <a:t>21.03.2020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56316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609600" y="5160336"/>
            <a:ext cx="10972800" cy="1143000"/>
          </a:xfrm>
        </p:spPr>
        <p:txBody>
          <a:bodyPr rtlCol="0" anchor="ctr"/>
          <a:lstStyle>
            <a:lvl1pPr algn="ctr">
              <a:defRPr sz="4500" b="1" cap="none" baseline="0"/>
            </a:lvl1pPr>
            <a:extLst/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rtlCol="0"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rtl="0" eaLnBrk="1" latinLnBrk="0" hangingPunct="1"/>
            <a:r>
              <a:rPr lang="pl-PL" noProof="0"/>
              <a:t>Kliknij, aby edytować style wzorca tekstu</a:t>
            </a:r>
          </a:p>
        </p:txBody>
      </p:sp>
      <p:sp>
        <p:nvSpPr>
          <p:cNvPr id="5" name="Zawartość — symbol zastępczy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 rtlCol="0"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rtl="0" eaLnBrk="1" latinLnBrk="0" hangingPunct="1"/>
            <a:r>
              <a:rPr lang="pl-PL" noProof="0"/>
              <a:t>Kliknij, aby edytować style wzorca tekstu</a:t>
            </a:r>
          </a:p>
          <a:p>
            <a:pPr lvl="1" rtl="0" eaLnBrk="1" latinLnBrk="0" hangingPunct="1"/>
            <a:r>
              <a:rPr lang="pl-PL" noProof="0"/>
              <a:t>Drugi poziom</a:t>
            </a:r>
          </a:p>
          <a:p>
            <a:pPr lvl="2" rtl="0" eaLnBrk="1" latinLnBrk="0" hangingPunct="1"/>
            <a:r>
              <a:rPr lang="pl-PL" noProof="0"/>
              <a:t>Trzeci poziom</a:t>
            </a:r>
          </a:p>
          <a:p>
            <a:pPr lvl="3" rtl="0" eaLnBrk="1" latinLnBrk="0" hangingPunct="1"/>
            <a:r>
              <a:rPr lang="pl-PL" noProof="0"/>
              <a:t>Czwarty poziom</a:t>
            </a:r>
          </a:p>
          <a:p>
            <a:pPr lvl="4" rtl="0" eaLnBrk="1" latinLnBrk="0" hangingPunct="1"/>
            <a:r>
              <a:rPr lang="pl-PL" noProof="0"/>
              <a:t>Piąty poziom</a:t>
            </a:r>
            <a:endParaRPr kumimoji="0" lang="pl-PL" noProof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rtlCol="0"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rtl="0" eaLnBrk="1" latinLnBrk="0" hangingPunct="1"/>
            <a:r>
              <a:rPr lang="pl-PL" noProof="0"/>
              <a:t>Kliknij, aby edytować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 rtlCol="0"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rtl="0" eaLnBrk="1" latinLnBrk="0" hangingPunct="1"/>
            <a:r>
              <a:rPr lang="pl-PL" noProof="0"/>
              <a:t>Kliknij, aby edytować style wzorca tekstu</a:t>
            </a:r>
          </a:p>
          <a:p>
            <a:pPr lvl="1" rtl="0" eaLnBrk="1" latinLnBrk="0" hangingPunct="1"/>
            <a:r>
              <a:rPr lang="pl-PL" noProof="0"/>
              <a:t>Drugi poziom</a:t>
            </a:r>
          </a:p>
          <a:p>
            <a:pPr lvl="2" rtl="0" eaLnBrk="1" latinLnBrk="0" hangingPunct="1"/>
            <a:r>
              <a:rPr lang="pl-PL" noProof="0"/>
              <a:t>Trzeci poziom</a:t>
            </a:r>
          </a:p>
          <a:p>
            <a:pPr lvl="3" rtl="0" eaLnBrk="1" latinLnBrk="0" hangingPunct="1"/>
            <a:r>
              <a:rPr lang="pl-PL" noProof="0"/>
              <a:t>Czwarty poziom</a:t>
            </a:r>
          </a:p>
          <a:p>
            <a:pPr lvl="4" rtl="0" eaLnBrk="1" latinLnBrk="0" hangingPunct="1"/>
            <a:r>
              <a:rPr lang="pl-PL" noProof="0"/>
              <a:t>Piąty poziom</a:t>
            </a:r>
            <a:endParaRPr kumimoji="0" lang="pl-PL" noProof="0"/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701074-ED5C-46C5-9659-F569C98710CB}" type="datetime1">
              <a:rPr lang="pl-PL" noProof="0" smtClean="0"/>
              <a:t>21.03.2020</a:t>
            </a:fld>
            <a:endParaRPr lang="pl-PL" noProof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78850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914144" y="274320"/>
            <a:ext cx="9997440" cy="1143000"/>
          </a:xfrm>
        </p:spPr>
        <p:txBody>
          <a:bodyPr rtlCol="0" anchor="ctr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0DB74B-193E-42E3-8D23-7A5119C60666}" type="datetime1">
              <a:rPr lang="pl-PL" noProof="0" smtClean="0"/>
              <a:t>21.03.2020</a:t>
            </a:fld>
            <a:endParaRPr lang="pl-PL" noProof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7625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927AF7-10BD-4083-A3AA-EB48CC7ECD02}" type="datetime1">
              <a:rPr lang="pl-PL" noProof="0" smtClean="0"/>
              <a:t>21.03.2020</a:t>
            </a:fld>
            <a:endParaRPr lang="pl-PL" noProof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62534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609600" y="216778"/>
            <a:ext cx="10871200" cy="1162050"/>
          </a:xfrm>
          <a:ln>
            <a:noFill/>
          </a:ln>
        </p:spPr>
        <p:txBody>
          <a:bodyPr rtlCol="0"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rtl="0" eaLnBrk="1" latinLnBrk="0" hangingPunct="1"/>
            <a:r>
              <a:rPr lang="pl-PL" noProof="0"/>
              <a:t>Kliknij, aby edytować style wzorca tekstu</a:t>
            </a:r>
          </a:p>
          <a:p>
            <a:pPr lvl="1" rtl="0" eaLnBrk="1" latinLnBrk="0" hangingPunct="1"/>
            <a:r>
              <a:rPr lang="pl-PL" noProof="0"/>
              <a:t>Drugi poziom</a:t>
            </a:r>
          </a:p>
          <a:p>
            <a:pPr lvl="2" rtl="0" eaLnBrk="1" latinLnBrk="0" hangingPunct="1"/>
            <a:r>
              <a:rPr lang="pl-PL" noProof="0"/>
              <a:t>Trzeci poziom</a:t>
            </a:r>
          </a:p>
          <a:p>
            <a:pPr lvl="3" rtl="0" eaLnBrk="1" latinLnBrk="0" hangingPunct="1"/>
            <a:r>
              <a:rPr lang="pl-PL" noProof="0"/>
              <a:t>Czwarty poziom</a:t>
            </a:r>
          </a:p>
          <a:p>
            <a:pPr lvl="4" rtl="0" eaLnBrk="1" latinLnBrk="0" hangingPunct="1"/>
            <a:r>
              <a:rPr lang="pl-PL" noProof="0"/>
              <a:t>Piąty poziom</a:t>
            </a:r>
            <a:endParaRPr kumimoji="0" lang="pl-PL" noProof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10871200" cy="698500"/>
          </a:xfrm>
        </p:spPr>
        <p:txBody>
          <a:bodyPr rtlCol="0"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rtl="0" eaLnBrk="1" latinLnBrk="0" hangingPunct="1"/>
            <a:r>
              <a:rPr lang="pl-PL" noProof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FAD771-8CE0-47D9-9E68-D3F12CE51A2E}" type="datetime1">
              <a:rPr lang="pl-PL" noProof="0" smtClean="0"/>
              <a:t>21.03.2020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50323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7849195" y="1066800"/>
            <a:ext cx="3657600" cy="1981200"/>
          </a:xfrm>
        </p:spPr>
        <p:txBody>
          <a:bodyPr rtlCol="0"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8" name="Prostokąt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pl-PL" sz="3200" kern="1200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Obraz — symbol zastępczy 2" descr="Pusty symbol zastępczy pozwalający dodać obraz. Kliknij symbol zastępczy i wybierz obraz, który chcesz dodać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rtlCol="0" anchor="t"/>
          <a:lstStyle>
            <a:lvl1pPr marL="0" indent="0" algn="l" eaLnBrk="1" latinLnBrk="0" hangingPunct="1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lang="pl-PL" noProof="0"/>
              <a:t>Kliknij ikonę, aby dodać obraz</a:t>
            </a:r>
          </a:p>
        </p:txBody>
      </p:sp>
      <p:sp>
        <p:nvSpPr>
          <p:cNvPr id="9" name="Schemat blokowy: Proces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pl-PL" sz="1800" noProof="0"/>
          </a:p>
        </p:txBody>
      </p:sp>
      <p:sp>
        <p:nvSpPr>
          <p:cNvPr id="10" name="Schemat blokowy: Proces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pl-PL" sz="1800" noProof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 hasCustomPrompt="1"/>
          </p:nvPr>
        </p:nvSpPr>
        <p:spPr>
          <a:xfrm>
            <a:off x="1117600" y="4800600"/>
            <a:ext cx="5892800" cy="762000"/>
          </a:xfrm>
        </p:spPr>
        <p:txBody>
          <a:bodyPr rtlCol="0"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rtl="0" eaLnBrk="1" latinLnBrk="0" hangingPunct="1"/>
            <a:r>
              <a:rPr lang="pl-PL" noProof="0"/>
              <a:t>Kliknij, aby edytować style wzorców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20A9F10-FF79-4ED2-9475-BAB3FEA32184}" type="datetime1">
              <a:rPr lang="pl-PL" noProof="0" smtClean="0"/>
              <a:t>21.03.2020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50922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 eaLnBrk="1" latinLnBrk="0" hangingPunct="1"/>
            <a:r>
              <a:rPr lang="pl-PL" noProof="0"/>
              <a:t>Kliknij, aby edytować style wzorca tekstu</a:t>
            </a:r>
          </a:p>
          <a:p>
            <a:pPr lvl="1" rtl="0" eaLnBrk="1" latinLnBrk="0" hangingPunct="1"/>
            <a:r>
              <a:rPr lang="pl-PL" noProof="0"/>
              <a:t>Drugi poziom</a:t>
            </a:r>
          </a:p>
          <a:p>
            <a:pPr lvl="2" rtl="0" eaLnBrk="1" latinLnBrk="0" hangingPunct="1"/>
            <a:r>
              <a:rPr lang="pl-PL" noProof="0"/>
              <a:t>Trzeci poziom</a:t>
            </a:r>
          </a:p>
          <a:p>
            <a:pPr lvl="3" rtl="0" eaLnBrk="1" latinLnBrk="0" hangingPunct="1"/>
            <a:r>
              <a:rPr lang="pl-PL" noProof="0"/>
              <a:t>Czwarty poziom</a:t>
            </a:r>
          </a:p>
          <a:p>
            <a:pPr lvl="4" rtl="0" eaLnBrk="1" latinLnBrk="0" hangingPunct="1"/>
            <a:r>
              <a:rPr lang="pl-PL" noProof="0"/>
              <a:t>Piąty poziom</a:t>
            </a:r>
            <a:endParaRPr kumimoji="0" lang="pl-PL" noProof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824A64-E9A0-4BDA-AFD0-2160E4C323E8}" type="datetime1">
              <a:rPr lang="pl-PL" noProof="0" smtClean="0"/>
              <a:t>21.03.2020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60847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 hasCustomPrompt="1"/>
          </p:nvPr>
        </p:nvSpPr>
        <p:spPr>
          <a:xfrm>
            <a:off x="9144000" y="274640"/>
            <a:ext cx="2438400" cy="5851525"/>
          </a:xfrm>
        </p:spPr>
        <p:txBody>
          <a:bodyPr vert="eaVert"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 rtlCol="0"/>
          <a:lstStyle/>
          <a:p>
            <a:pPr lvl="0" rtl="0" eaLnBrk="1" latinLnBrk="0" hangingPunct="1"/>
            <a:r>
              <a:rPr lang="pl-PL" noProof="0"/>
              <a:t>Kliknij, aby edytować style wzorca tekstu</a:t>
            </a:r>
          </a:p>
          <a:p>
            <a:pPr lvl="1" rtl="0" eaLnBrk="1" latinLnBrk="0" hangingPunct="1"/>
            <a:r>
              <a:rPr lang="pl-PL" noProof="0"/>
              <a:t>Drugi poziom</a:t>
            </a:r>
          </a:p>
          <a:p>
            <a:pPr lvl="2" rtl="0" eaLnBrk="1" latinLnBrk="0" hangingPunct="1"/>
            <a:r>
              <a:rPr lang="pl-PL" noProof="0"/>
              <a:t>Trzeci poziom</a:t>
            </a:r>
          </a:p>
          <a:p>
            <a:pPr lvl="3" rtl="0" eaLnBrk="1" latinLnBrk="0" hangingPunct="1"/>
            <a:r>
              <a:rPr lang="pl-PL" noProof="0"/>
              <a:t>Czwarty poziom</a:t>
            </a:r>
          </a:p>
          <a:p>
            <a:pPr lvl="4" rtl="0" eaLnBrk="1" latinLnBrk="0" hangingPunct="1"/>
            <a:r>
              <a:rPr lang="pl-PL" noProof="0"/>
              <a:t>Piąty poziom</a:t>
            </a:r>
            <a:endParaRPr kumimoji="0" lang="pl-PL" noProof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00590ED-105C-4028-8356-0B876C1E3E67}" type="datetime1">
              <a:rPr lang="pl-PL" noProof="0" smtClean="0"/>
              <a:t>21.03.2020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02940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 descr="Zbliżenie żarówki"/>
          <p:cNvGrpSpPr/>
          <p:nvPr userDrawn="1"/>
        </p:nvGrpSpPr>
        <p:grpSpPr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2" name="Prostokąt 1"/>
            <p:cNvSpPr/>
            <p:nvPr userDrawn="1"/>
          </p:nvSpPr>
          <p:spPr>
            <a:xfrm>
              <a:off x="0" y="0"/>
              <a:ext cx="12188952" cy="685800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/>
            </a:p>
          </p:txBody>
        </p:sp>
        <p:pic>
          <p:nvPicPr>
            <p:cNvPr id="3" name="Obraz 2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445079" cy="6858000"/>
            </a:xfrm>
            <a:prstGeom prst="rect">
              <a:avLst/>
            </a:prstGeom>
          </p:spPr>
        </p:pic>
      </p:grpSp>
      <p:sp>
        <p:nvSpPr>
          <p:cNvPr id="5" name="Tytuł — symbol zastępczy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rtlCol="0" anchor="ctr">
            <a:normAutofit/>
          </a:bodyPr>
          <a:lstStyle/>
          <a:p>
            <a:pPr rtl="0"/>
            <a:r>
              <a:rPr lang="pl-PL" noProof="0"/>
              <a:t>Kliknij, aby edytować styl wzorca tytułu</a:t>
            </a:r>
            <a:endParaRPr kumimoji="0" lang="pl-PL" noProof="0"/>
          </a:p>
        </p:txBody>
      </p:sp>
      <p:sp>
        <p:nvSpPr>
          <p:cNvPr id="9" name="Tekst — symbol zastępczy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 rtl="0" eaLnBrk="1" latinLnBrk="0" hangingPunct="1"/>
            <a:r>
              <a:rPr lang="pl-PL" noProof="0"/>
              <a:t>Kliknij, aby edytować style wzorca tekstu</a:t>
            </a:r>
          </a:p>
          <a:p>
            <a:pPr lvl="1" rtl="0" eaLnBrk="1" latinLnBrk="0" hangingPunct="1"/>
            <a:r>
              <a:rPr lang="pl-PL" noProof="0"/>
              <a:t>Drugi poziom</a:t>
            </a:r>
          </a:p>
          <a:p>
            <a:pPr lvl="2" rtl="0" eaLnBrk="1" latinLnBrk="0" hangingPunct="1"/>
            <a:r>
              <a:rPr lang="pl-PL" noProof="0"/>
              <a:t>Trzeci poziom</a:t>
            </a:r>
          </a:p>
          <a:p>
            <a:pPr lvl="3" rtl="0" eaLnBrk="1" latinLnBrk="0" hangingPunct="1"/>
            <a:r>
              <a:rPr lang="pl-PL" noProof="0"/>
              <a:t>Czwarty poziom</a:t>
            </a:r>
          </a:p>
          <a:p>
            <a:pPr lvl="4" rtl="0" eaLnBrk="1" latinLnBrk="0" hangingPunct="1"/>
            <a:r>
              <a:rPr lang="pl-PL" noProof="0"/>
              <a:t>Piąty poziom</a:t>
            </a:r>
            <a:endParaRPr kumimoji="0" lang="pl-PL" noProof="0"/>
          </a:p>
        </p:txBody>
      </p:sp>
      <p:sp>
        <p:nvSpPr>
          <p:cNvPr id="24" name="Data — symbol zastępczy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 anchor="b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  <a:extLst/>
          </a:lstStyle>
          <a:p>
            <a:pPr rtl="0"/>
            <a:fld id="{9D8C15B0-E0FC-4E59-9122-B74432F8A6B3}" type="datetime1">
              <a:rPr lang="pl-PL" noProof="0" smtClean="0"/>
              <a:t>21.03.2020</a:t>
            </a:fld>
            <a:endParaRPr lang="pl-PL" noProof="0"/>
          </a:p>
        </p:txBody>
      </p:sp>
      <p:sp>
        <p:nvSpPr>
          <p:cNvPr id="10" name="Stopka — symbol zastępczy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 anchor="b"/>
          <a:lstStyle>
            <a:lvl1pPr eaLnBrk="1" latinLnBrk="0" hangingPunct="1">
              <a:defRPr kumimoji="0" sz="1200">
                <a:solidFill>
                  <a:schemeClr val="tx1"/>
                </a:solidFill>
                <a:effectLst/>
              </a:defRPr>
            </a:lvl1pPr>
            <a:extLst/>
          </a:lstStyle>
          <a:p>
            <a:pPr rtl="0"/>
            <a:r>
              <a:rPr lang="pl-PL" noProof="0"/>
              <a:t>Dodaj stopkę</a:t>
            </a:r>
          </a:p>
        </p:txBody>
      </p:sp>
      <p:sp>
        <p:nvSpPr>
          <p:cNvPr id="22" name="Numer slajdu — symbol zastępczy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  <a:effectLst/>
              </a:defRPr>
            </a:lvl1pPr>
            <a:extLst/>
          </a:lstStyle>
          <a:p>
            <a:pPr rtl="0"/>
            <a:fld id="{401CF334-2D5C-4859-84A6-CA7E6E43FAEB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384798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900" b="0" kern="1200">
          <a:solidFill>
            <a:schemeClr val="accent1"/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747028" y="1047564"/>
            <a:ext cx="5038572" cy="784517"/>
          </a:xfrm>
        </p:spPr>
        <p:txBody>
          <a:bodyPr rtlCol="0">
            <a:normAutofit/>
          </a:bodyPr>
          <a:lstStyle/>
          <a:p>
            <a:pPr algn="ctr" rtl="0"/>
            <a:r>
              <a:rPr lang="pl-PL" sz="4400" b="1" dirty="0"/>
              <a:t>Potęga mózgu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912527" y="4625266"/>
            <a:ext cx="6279473" cy="2232734"/>
          </a:xfrm>
        </p:spPr>
        <p:txBody>
          <a:bodyPr rtlCol="0">
            <a:normAutofit fontScale="92500" lnSpcReduction="10000"/>
          </a:bodyPr>
          <a:lstStyle/>
          <a:p>
            <a:pPr rtl="0"/>
            <a:endParaRPr lang="pl-PL" dirty="0"/>
          </a:p>
          <a:p>
            <a:pPr rtl="0"/>
            <a:r>
              <a:rPr lang="pl-PL" sz="1700" dirty="0"/>
              <a:t>Prezentacja powstała w ramach realizacji projektu</a:t>
            </a:r>
          </a:p>
          <a:p>
            <a:pPr rtl="0"/>
            <a:r>
              <a:rPr lang="pl-PL" sz="1700" b="1" dirty="0"/>
              <a:t>Trzymaj formę</a:t>
            </a:r>
            <a:r>
              <a:rPr lang="pl-PL" sz="1700" dirty="0"/>
              <a:t> w roku szkolnym 2019/2020</a:t>
            </a:r>
          </a:p>
          <a:p>
            <a:pPr algn="r" rtl="0"/>
            <a:endParaRPr lang="pl-PL" sz="1700" dirty="0"/>
          </a:p>
          <a:p>
            <a:pPr algn="r" rtl="0"/>
            <a:endParaRPr lang="pl-PL" sz="1700" dirty="0"/>
          </a:p>
          <a:p>
            <a:pPr algn="r" rtl="0"/>
            <a:r>
              <a:rPr lang="pl-PL" sz="1600" dirty="0"/>
              <a:t>Katarzyna Skolimowska</a:t>
            </a:r>
          </a:p>
          <a:p>
            <a:pPr algn="r" rtl="0"/>
            <a:r>
              <a:rPr lang="pl-PL" sz="1600" dirty="0"/>
              <a:t>nauczyciel przyrody i biologii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D8A9F72-BEBC-4CD8-9D97-6F4789094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58501" cy="120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8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056AA27-FF5F-4EC1-A744-46B59EB11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pPr algn="ctr"/>
            <a:r>
              <a:rPr lang="pl-PL" b="1" dirty="0"/>
              <a:t>Kim jesteś?</a:t>
            </a:r>
            <a:endParaRPr lang="en-US" b="1" dirty="0"/>
          </a:p>
        </p:txBody>
      </p:sp>
      <p:pic>
        <p:nvPicPr>
          <p:cNvPr id="8" name="Symbol zastępczy obrazu 7">
            <a:extLst>
              <a:ext uri="{FF2B5EF4-FFF2-40B4-BE49-F238E27FC236}">
                <a16:creationId xmlns:a16="http://schemas.microsoft.com/office/drawing/2014/main" id="{681F4F4F-99E5-4FFA-AD0C-3F792CD881C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10131" r="10131"/>
          <a:stretch/>
        </p:blipFill>
        <p:spPr>
          <a:xfrm>
            <a:off x="2037969" y="1524000"/>
            <a:ext cx="4876800" cy="4663440"/>
          </a:xfrm>
          <a:prstGeom prst="rect">
            <a:avLst/>
          </a:prstGeom>
          <a:noFill/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ACB0640-607A-4BA2-8445-D371B550A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>
            <a:normAutofit/>
          </a:bodyPr>
          <a:lstStyle/>
          <a:p>
            <a:r>
              <a:rPr lang="pl-PL" dirty="0"/>
              <a:t>To właśnie mózg umożliwił Ci przeczytanie tych słów, poruszenie ręką, umożliwił zapamiętanie tego doświadczenia                    i zastanowienia się co dalej…ale ten narząd jest w stanie zrobić         o wiele więcej!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09019C24-D6EF-4A9F-B0C0-88BCD7696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59356" cy="120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9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2"/>
          <p:cNvSpPr>
            <a:spLocks noGrp="1"/>
          </p:cNvSpPr>
          <p:nvPr>
            <p:ph type="title"/>
          </p:nvPr>
        </p:nvSpPr>
        <p:spPr>
          <a:xfrm>
            <a:off x="2504694" y="304800"/>
            <a:ext cx="9997440" cy="1143000"/>
          </a:xfrm>
        </p:spPr>
        <p:txBody>
          <a:bodyPr rtlCol="0"/>
          <a:lstStyle/>
          <a:p>
            <a:pPr rtl="0"/>
            <a:r>
              <a:rPr lang="pl-PL" b="1" dirty="0"/>
              <a:t>Potęga mózgu</a:t>
            </a:r>
          </a:p>
        </p:txBody>
      </p:sp>
      <p:sp>
        <p:nvSpPr>
          <p:cNvPr id="14" name="Zawartość — symbol zastępczy 13"/>
          <p:cNvSpPr>
            <a:spLocks noGrp="1"/>
          </p:cNvSpPr>
          <p:nvPr>
            <p:ph idx="1"/>
          </p:nvPr>
        </p:nvSpPr>
        <p:spPr>
          <a:xfrm>
            <a:off x="1914144" y="1447800"/>
            <a:ext cx="10277856" cy="4800600"/>
          </a:xfrm>
        </p:spPr>
        <p:txBody>
          <a:bodyPr rtlCol="0">
            <a:normAutofit lnSpcReduction="10000"/>
          </a:bodyPr>
          <a:lstStyle/>
          <a:p>
            <a:pPr lvl="0"/>
            <a:r>
              <a:rPr lang="pl-PL" dirty="0"/>
              <a:t>Twój mózg składa się z około </a:t>
            </a:r>
            <a:r>
              <a:rPr lang="pl-PL" b="1" dirty="0"/>
              <a:t>100 miliardów </a:t>
            </a:r>
            <a:r>
              <a:rPr lang="pl-PL" dirty="0"/>
              <a:t>komórek nerwowych (</a:t>
            </a:r>
            <a:r>
              <a:rPr lang="pl-PL" b="1" dirty="0"/>
              <a:t>neuronów</a:t>
            </a:r>
            <a:r>
              <a:rPr lang="pl-PL" dirty="0"/>
              <a:t>)</a:t>
            </a:r>
            <a:r>
              <a:rPr lang="pl-PL" b="1" dirty="0"/>
              <a:t>,</a:t>
            </a:r>
            <a:r>
              <a:rPr lang="pl-PL" dirty="0"/>
              <a:t> wytwarzających i wysyłających impulsy elektryczne. </a:t>
            </a:r>
          </a:p>
          <a:p>
            <a:pPr lvl="0"/>
            <a:r>
              <a:rPr lang="pl-PL" dirty="0"/>
              <a:t>Ta potężna sieć, która nieustannie przesyła </a:t>
            </a:r>
            <a:r>
              <a:rPr lang="pl-PL" b="1" dirty="0"/>
              <a:t>biliony </a:t>
            </a:r>
            <a:r>
              <a:rPr lang="pl-PL" dirty="0"/>
              <a:t>sygnałów chemicznych i elektrycznych daje Twojemu mózgowi niezwykłą moc.</a:t>
            </a:r>
          </a:p>
          <a:p>
            <a:pPr lvl="0"/>
            <a:r>
              <a:rPr lang="pl-PL" dirty="0"/>
              <a:t>Dzięki niej możesz się </a:t>
            </a:r>
            <a:r>
              <a:rPr lang="pl-PL" b="1" dirty="0"/>
              <a:t>uczyć</a:t>
            </a:r>
            <a:r>
              <a:rPr lang="pl-PL" dirty="0"/>
              <a:t>, </a:t>
            </a:r>
            <a:r>
              <a:rPr lang="pl-PL" b="1" dirty="0"/>
              <a:t>zapamiętywać </a:t>
            </a:r>
            <a:r>
              <a:rPr lang="pl-PL" dirty="0"/>
              <a:t>           i </a:t>
            </a:r>
            <a:r>
              <a:rPr lang="pl-PL" b="1" dirty="0"/>
              <a:t>rozwijać</a:t>
            </a:r>
            <a:r>
              <a:rPr lang="pl-PL" dirty="0"/>
              <a:t>.</a:t>
            </a:r>
            <a:br>
              <a:rPr lang="pl-PL" sz="4800" dirty="0"/>
            </a:br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B5DF38E0-C362-432C-A814-D0396F7E8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43"/>
            <a:ext cx="2359356" cy="120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5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056AA27-FF5F-4EC1-A744-46B59EB11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494" y="381000"/>
            <a:ext cx="9997440" cy="1143000"/>
          </a:xfrm>
        </p:spPr>
        <p:txBody>
          <a:bodyPr anchor="ctr">
            <a:normAutofit/>
          </a:bodyPr>
          <a:lstStyle/>
          <a:p>
            <a:r>
              <a:rPr lang="pl-PL" b="1" dirty="0"/>
              <a:t>Kiedy nauczyłeś się najwięcej?</a:t>
            </a:r>
            <a:endParaRPr lang="en-US" b="1" dirty="0"/>
          </a:p>
        </p:txBody>
      </p:sp>
      <p:pic>
        <p:nvPicPr>
          <p:cNvPr id="3074" name="Picture 2" descr="Mózg, Serce, Równowagi, Emocja">
            <a:extLst>
              <a:ext uri="{FF2B5EF4-FFF2-40B4-BE49-F238E27FC236}">
                <a16:creationId xmlns:a16="http://schemas.microsoft.com/office/drawing/2014/main" id="{858E8E96-959B-4ACF-BADD-D71D1BF803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9" r="3" b="249"/>
          <a:stretch/>
        </p:blipFill>
        <p:spPr bwMode="auto">
          <a:xfrm>
            <a:off x="1914144" y="1524000"/>
            <a:ext cx="4876800" cy="466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ACB0640-607A-4BA2-8445-D371B550A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l-PL" dirty="0"/>
              <a:t>Najbardziej intensywny okres Twojego uczenia się przypada na okres, gdy byłeś małym dzieckiem. </a:t>
            </a:r>
          </a:p>
          <a:p>
            <a:pPr>
              <a:lnSpc>
                <a:spcPct val="90000"/>
              </a:lnSpc>
            </a:pPr>
            <a:r>
              <a:rPr lang="pl-PL" dirty="0"/>
              <a:t>Zaledwie kilka lat zajęło Ci zdobycie umiejętności chodzenia, biegania, mówienia, czytania, pisania i wielu innych rzeczy.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FBF566B3-5201-41FA-9977-C9C7B9B7D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58501" cy="120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87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056AA27-FF5F-4EC1-A744-46B59EB11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119" y="381000"/>
            <a:ext cx="9997440" cy="1143000"/>
          </a:xfrm>
        </p:spPr>
        <p:txBody>
          <a:bodyPr anchor="ctr">
            <a:normAutofit/>
          </a:bodyPr>
          <a:lstStyle/>
          <a:p>
            <a:r>
              <a:rPr lang="pl-PL" b="1" dirty="0"/>
              <a:t>Co to jest myślenie lateralne?</a:t>
            </a:r>
            <a:endParaRPr lang="en-US" b="1" dirty="0"/>
          </a:p>
        </p:txBody>
      </p:sp>
      <p:pic>
        <p:nvPicPr>
          <p:cNvPr id="4098" name="Picture 2" descr="Znalezione obrazy dla zapytania: myślenie lateralne kropki">
            <a:extLst>
              <a:ext uri="{FF2B5EF4-FFF2-40B4-BE49-F238E27FC236}">
                <a16:creationId xmlns:a16="http://schemas.microsoft.com/office/drawing/2014/main" id="{C76C03FD-6AEE-45A1-98BE-62CCC894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0824" y="1524000"/>
            <a:ext cx="4663440" cy="466344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ACB0640-607A-4BA2-8445-D371B550A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>
            <a:normAutofit fontScale="92500"/>
          </a:bodyPr>
          <a:lstStyle/>
          <a:p>
            <a:r>
              <a:rPr lang="pl-PL" dirty="0"/>
              <a:t>Czasami jedynym sposobem rozwiązania problemu jest myślenie </a:t>
            </a:r>
            <a:r>
              <a:rPr lang="pl-PL" b="1" dirty="0"/>
              <a:t>nieszablonowe</a:t>
            </a:r>
            <a:r>
              <a:rPr lang="pl-PL" dirty="0"/>
              <a:t>                     i rezygnacja z utartych schematów. </a:t>
            </a:r>
          </a:p>
          <a:p>
            <a:r>
              <a:rPr lang="pl-PL" sz="2900" dirty="0"/>
              <a:t>Połącz wszystkie kropki czterema liniami prostymi, bez odrywania ołówka od papieru i przecinania linii więcej niż raz.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DCF0168D-A3D4-4E15-8519-B5B7FEAD6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58501" cy="120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84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056AA27-FF5F-4EC1-A744-46B59EB11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894" y="302895"/>
            <a:ext cx="9997440" cy="1143000"/>
          </a:xfrm>
        </p:spPr>
        <p:txBody>
          <a:bodyPr anchor="ctr">
            <a:normAutofit/>
          </a:bodyPr>
          <a:lstStyle/>
          <a:p>
            <a:r>
              <a:rPr lang="pl-PL" b="1" dirty="0"/>
              <a:t>I jeszcze kilka zagadek…</a:t>
            </a:r>
            <a:endParaRPr lang="en-US" b="1" dirty="0"/>
          </a:p>
        </p:txBody>
      </p:sp>
      <p:pic>
        <p:nvPicPr>
          <p:cNvPr id="5122" name="Picture 2" descr="Pieniądze, Kasa, Waluta">
            <a:extLst>
              <a:ext uri="{FF2B5EF4-FFF2-40B4-BE49-F238E27FC236}">
                <a16:creationId xmlns:a16="http://schemas.microsoft.com/office/drawing/2014/main" id="{18F0B815-6263-449E-80B8-CBC8C8F4DBC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2" r="11818" b="1"/>
          <a:stretch/>
        </p:blipFill>
        <p:spPr bwMode="auto">
          <a:xfrm>
            <a:off x="1914144" y="1524000"/>
            <a:ext cx="4876800" cy="466344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ACB0640-607A-4BA2-8445-D371B550A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>
            <a:normAutofit/>
          </a:bodyPr>
          <a:lstStyle/>
          <a:p>
            <a:r>
              <a:rPr lang="pl-PL" dirty="0"/>
              <a:t>W jaki sposób ułożyć 4 jednakowe monety żeby każda dotykała każdej?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B837DC9-ADBD-42F2-9DAC-D3F0B9383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58501" cy="120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11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056AA27-FF5F-4EC1-A744-46B59EB11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394" y="371475"/>
            <a:ext cx="9997440" cy="1143000"/>
          </a:xfrm>
        </p:spPr>
        <p:txBody>
          <a:bodyPr anchor="ctr">
            <a:normAutofit/>
          </a:bodyPr>
          <a:lstStyle/>
          <a:p>
            <a:r>
              <a:rPr lang="pl-PL" b="1" dirty="0"/>
              <a:t>Kilka zagadek – ciąg dalszy…</a:t>
            </a:r>
            <a:endParaRPr lang="en-US" b="1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ACB0640-607A-4BA2-8445-D371B550A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19884" y="1514475"/>
            <a:ext cx="4876800" cy="4663440"/>
          </a:xfrm>
        </p:spPr>
        <p:txBody>
          <a:bodyPr>
            <a:normAutofit/>
          </a:bodyPr>
          <a:lstStyle/>
          <a:p>
            <a:r>
              <a:rPr lang="pl-PL" dirty="0"/>
              <a:t>Właśnie pomyślałam sobie o jednym przedmiocie, który znajduje się w tej pracowni.</a:t>
            </a:r>
          </a:p>
          <a:p>
            <a:r>
              <a:rPr lang="pl-PL" dirty="0"/>
              <a:t>Możecie mi Państwo zadać </a:t>
            </a:r>
            <a:r>
              <a:rPr lang="pl-PL" b="1" dirty="0"/>
              <a:t>trzy</a:t>
            </a:r>
            <a:r>
              <a:rPr lang="pl-PL" dirty="0"/>
              <a:t> pytania – na ich podstawie spróbujcie odgadnąć o czym pomyślałam. </a:t>
            </a:r>
          </a:p>
        </p:txBody>
      </p:sp>
      <p:pic>
        <p:nvPicPr>
          <p:cNvPr id="6146" name="Picture 2" descr="Znak Zapytania, Streszczenie">
            <a:extLst>
              <a:ext uri="{FF2B5EF4-FFF2-40B4-BE49-F238E27FC236}">
                <a16:creationId xmlns:a16="http://schemas.microsoft.com/office/drawing/2014/main" id="{0BBB0EB0-5C77-4DAE-85DC-12C3F8389E4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844" y="1514475"/>
            <a:ext cx="2839212" cy="466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06C1FA3E-99D4-45F4-AC1B-EA3E93829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58501" cy="120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22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056AA27-FF5F-4EC1-A744-46B59EB11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7094" y="222445"/>
            <a:ext cx="9997440" cy="1143000"/>
          </a:xfrm>
        </p:spPr>
        <p:txBody>
          <a:bodyPr anchor="ctr">
            <a:normAutofit/>
          </a:bodyPr>
          <a:lstStyle/>
          <a:p>
            <a:r>
              <a:rPr lang="pl-PL" b="1" dirty="0"/>
              <a:t>Problem ze świeczką</a:t>
            </a:r>
            <a:endParaRPr lang="en-US" b="1" dirty="0"/>
          </a:p>
        </p:txBody>
      </p:sp>
      <p:pic>
        <p:nvPicPr>
          <p:cNvPr id="7170" name="Picture 2" descr="Znalezione obrazy dla zapytania: zadanie pinezki w pudełku i świeczka">
            <a:extLst>
              <a:ext uri="{FF2B5EF4-FFF2-40B4-BE49-F238E27FC236}">
                <a16:creationId xmlns:a16="http://schemas.microsoft.com/office/drawing/2014/main" id="{3C62094A-21F0-429F-8F54-FF5B8CE708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"/>
          <a:stretch/>
        </p:blipFill>
        <p:spPr bwMode="auto">
          <a:xfrm>
            <a:off x="1914144" y="1524000"/>
            <a:ext cx="4876800" cy="466344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B37C71E-6DCB-461B-94EC-110CC9187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34784" y="1647825"/>
            <a:ext cx="4876800" cy="4663440"/>
          </a:xfrm>
        </p:spPr>
        <p:txBody>
          <a:bodyPr>
            <a:normAutofit/>
          </a:bodyPr>
          <a:lstStyle/>
          <a:p>
            <a:r>
              <a:rPr lang="pl-PL" dirty="0"/>
              <a:t>Masz do dyspozycji pudełko z pinezkami, świecę i zapałki. Zamocuj świece na korkowej tablicy tak, aby wosk nie kapał na stół. </a:t>
            </a:r>
          </a:p>
          <a:p>
            <a:endParaRPr lang="pl-PL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40F8D66B-88F2-4A6F-8E7F-5E8931632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58501" cy="120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0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056AA27-FF5F-4EC1-A744-46B59EB11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2344" y="312420"/>
            <a:ext cx="9997440" cy="1143000"/>
          </a:xfrm>
        </p:spPr>
        <p:txBody>
          <a:bodyPr anchor="ctr">
            <a:normAutofit/>
          </a:bodyPr>
          <a:lstStyle/>
          <a:p>
            <a:r>
              <a:rPr lang="pl-PL" b="1" dirty="0"/>
              <a:t>Problem ze świeczką</a:t>
            </a:r>
            <a:endParaRPr lang="en-US" b="1" dirty="0"/>
          </a:p>
        </p:txBody>
      </p:sp>
      <p:pic>
        <p:nvPicPr>
          <p:cNvPr id="8194" name="Picture 2" descr="Znalezione obrazy dla zapytania: zadanie pinezki w pudełku i świeczka">
            <a:extLst>
              <a:ext uri="{FF2B5EF4-FFF2-40B4-BE49-F238E27FC236}">
                <a16:creationId xmlns:a16="http://schemas.microsoft.com/office/drawing/2014/main" id="{0C8F329D-E670-47EE-9786-276AA7927B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6" r="1" b="5049"/>
          <a:stretch/>
        </p:blipFill>
        <p:spPr bwMode="auto">
          <a:xfrm>
            <a:off x="1914144" y="1524000"/>
            <a:ext cx="4876800" cy="466344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B37C71E-6DCB-461B-94EC-110CC9187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34784" y="1609725"/>
            <a:ext cx="4876800" cy="5149215"/>
          </a:xfrm>
        </p:spPr>
        <p:txBody>
          <a:bodyPr>
            <a:normAutofit fontScale="70000" lnSpcReduction="20000"/>
          </a:bodyPr>
          <a:lstStyle/>
          <a:p>
            <a:r>
              <a:rPr lang="pl-PL" sz="3100" dirty="0"/>
              <a:t>Próbujesz przypiąć świecę pinezkami do ściany – nie działa. </a:t>
            </a:r>
          </a:p>
          <a:p>
            <a:r>
              <a:rPr lang="pl-PL" sz="3100" dirty="0"/>
              <a:t>Bardziej kreatywnie: zapalasz zapałkę, topisz jedną stronę świecy i próbujesz przykleić ją do ściany – wciąż nie działa. </a:t>
            </a:r>
          </a:p>
          <a:p>
            <a:r>
              <a:rPr lang="pl-PL" sz="3100" dirty="0"/>
              <a:t>W końcu po mniej więcej 10 minutach większość osób znajduje rozwiązanie – używa pudełka.</a:t>
            </a:r>
          </a:p>
          <a:p>
            <a:endParaRPr lang="pl-PL" dirty="0"/>
          </a:p>
          <a:p>
            <a:endParaRPr lang="pl-PL" dirty="0"/>
          </a:p>
          <a:p>
            <a:pPr marL="82296" indent="0">
              <a:buNone/>
            </a:pPr>
            <a:r>
              <a:rPr lang="pl-PL" dirty="0"/>
              <a:t>Kluczem do rozwiązanie zagadki jest przezwyciężenie</a:t>
            </a:r>
            <a:r>
              <a:rPr lang="pl-PL" b="1" dirty="0"/>
              <a:t> fiksacji funkcjonalnej</a:t>
            </a:r>
            <a:r>
              <a:rPr lang="pl-PL" dirty="0"/>
              <a:t>, a więc niechęci do użycia przedmiotów w sposób niestandardowy i nietypowy.</a:t>
            </a:r>
          </a:p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BE5E571-4A5C-4D45-86B9-782958225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58501" cy="120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5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056AA27-FF5F-4EC1-A744-46B59EB11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019" y="381000"/>
            <a:ext cx="9997440" cy="1143000"/>
          </a:xfrm>
        </p:spPr>
        <p:txBody>
          <a:bodyPr anchor="ctr">
            <a:normAutofit/>
          </a:bodyPr>
          <a:lstStyle/>
          <a:p>
            <a:r>
              <a:rPr lang="pl-PL" b="1" dirty="0"/>
              <a:t>Nagroda a motywacja</a:t>
            </a:r>
            <a:endParaRPr lang="en-US" b="1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ACB0640-607A-4BA2-8445-D371B550AE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l-PL" sz="2000" dirty="0"/>
              <a:t>Wymyślony przez </a:t>
            </a:r>
            <a:r>
              <a:rPr lang="pl-PL" sz="2000" b="1" dirty="0"/>
              <a:t>Karla </a:t>
            </a:r>
            <a:r>
              <a:rPr lang="pl-PL" sz="2000" b="1" dirty="0" err="1"/>
              <a:t>Dunkera</a:t>
            </a:r>
            <a:r>
              <a:rPr lang="pl-PL" sz="2000" b="1" dirty="0"/>
              <a:t> </a:t>
            </a:r>
            <a:r>
              <a:rPr lang="pl-PL" sz="2000" dirty="0"/>
              <a:t>eksperyment wykorzystał psycholog </a:t>
            </a:r>
            <a:r>
              <a:rPr lang="pl-PL" sz="2000" b="1" dirty="0"/>
              <a:t>Sam</a:t>
            </a:r>
            <a:r>
              <a:rPr lang="pl-PL" sz="2000" dirty="0"/>
              <a:t> </a:t>
            </a:r>
            <a:r>
              <a:rPr lang="pl-PL" sz="2000" b="1" dirty="0" err="1"/>
              <a:t>Glucksberg</a:t>
            </a:r>
            <a:r>
              <a:rPr lang="pl-PL" sz="2000" dirty="0"/>
              <a:t> do zbadania mechanizmów rządzących motywacją. </a:t>
            </a:r>
          </a:p>
          <a:p>
            <a:pPr>
              <a:lnSpc>
                <a:spcPct val="90000"/>
              </a:lnSpc>
            </a:pPr>
            <a:r>
              <a:rPr lang="pl-PL" sz="2000" dirty="0"/>
              <a:t>Podzielił uczestników eksperymentu na dwie grupy. </a:t>
            </a:r>
            <a:r>
              <a:rPr lang="pl-PL" sz="2000" b="1" dirty="0"/>
              <a:t>Jednej</a:t>
            </a:r>
            <a:r>
              <a:rPr lang="pl-PL" sz="2000" dirty="0"/>
              <a:t> z nich powiedziano, że badacze chcą zmierzyć średni czas rozwiązania problemu – nie dostali oni </a:t>
            </a:r>
            <a:r>
              <a:rPr lang="pl-PL" sz="2000" b="1" dirty="0"/>
              <a:t>nic </a:t>
            </a:r>
            <a:r>
              <a:rPr lang="pl-PL" sz="2000" dirty="0"/>
              <a:t>w zamian, a więc nie mieli dodatkowej motywacji.</a:t>
            </a:r>
          </a:p>
          <a:p>
            <a:pPr>
              <a:lnSpc>
                <a:spcPct val="90000"/>
              </a:lnSpc>
            </a:pPr>
            <a:r>
              <a:rPr lang="pl-PL" sz="2000" dirty="0"/>
              <a:t>Osobom z </a:t>
            </a:r>
            <a:r>
              <a:rPr lang="pl-PL" sz="2000" b="1" dirty="0"/>
              <a:t>drugiej</a:t>
            </a:r>
            <a:r>
              <a:rPr lang="pl-PL" sz="2000" dirty="0"/>
              <a:t> grupy za szybkie wykonanie zadania zaoferowano nagrodę </a:t>
            </a:r>
            <a:r>
              <a:rPr lang="pl-PL" sz="2000" b="1" dirty="0"/>
              <a:t>pieniężną</a:t>
            </a:r>
            <a:r>
              <a:rPr lang="pl-PL" sz="2000" dirty="0"/>
              <a:t>.</a:t>
            </a:r>
          </a:p>
        </p:txBody>
      </p:sp>
      <p:pic>
        <p:nvPicPr>
          <p:cNvPr id="10242" name="Picture 2" descr="Znak Zapytania, Pytanie, Odpowiedzi">
            <a:extLst>
              <a:ext uri="{FF2B5EF4-FFF2-40B4-BE49-F238E27FC236}">
                <a16:creationId xmlns:a16="http://schemas.microsoft.com/office/drawing/2014/main" id="{A851943C-C16C-4611-9D77-B2272A4B3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1464" y="1524000"/>
            <a:ext cx="4663440" cy="466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47FF4AF-2D39-4B1A-A5CB-2AC43F115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58501" cy="120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29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056AA27-FF5F-4EC1-A744-46B59EB11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0688" y="381000"/>
            <a:ext cx="9997440" cy="1143000"/>
          </a:xfrm>
        </p:spPr>
        <p:txBody>
          <a:bodyPr anchor="ctr">
            <a:normAutofit/>
          </a:bodyPr>
          <a:lstStyle/>
          <a:p>
            <a:r>
              <a:rPr lang="pl-PL" b="1" dirty="0"/>
              <a:t>Nagroda a motywacja</a:t>
            </a:r>
            <a:endParaRPr lang="en-US" b="1" dirty="0"/>
          </a:p>
        </p:txBody>
      </p:sp>
      <p:pic>
        <p:nvPicPr>
          <p:cNvPr id="11266" name="Picture 2" descr="Pytanie, Znak Zapytania, Pomoc">
            <a:extLst>
              <a:ext uri="{FF2B5EF4-FFF2-40B4-BE49-F238E27FC236}">
                <a16:creationId xmlns:a16="http://schemas.microsoft.com/office/drawing/2014/main" id="{B6D739A4-FE4C-44B0-90B4-44AEDF36C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0824" y="1524000"/>
            <a:ext cx="4663440" cy="466344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ACB0640-607A-4BA2-8445-D371B550A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l-PL" dirty="0"/>
              <a:t>O ile szybciej druga grupa (ta która otrzymała zapłatę) rozwiązała problem? 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6EAAF3B-064B-4499-A76A-94F0ECE34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58501" cy="120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5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056AA27-FF5F-4EC1-A744-46B59EB11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8847" y="222445"/>
            <a:ext cx="9997440" cy="1143000"/>
          </a:xfrm>
        </p:spPr>
        <p:txBody>
          <a:bodyPr anchor="ctr">
            <a:normAutofit/>
          </a:bodyPr>
          <a:lstStyle/>
          <a:p>
            <a:r>
              <a:rPr lang="pl-PL" b="1" dirty="0"/>
              <a:t>Nagroda a motywacja</a:t>
            </a:r>
            <a:endParaRPr lang="en-US" b="1" dirty="0"/>
          </a:p>
        </p:txBody>
      </p:sp>
      <p:pic>
        <p:nvPicPr>
          <p:cNvPr id="11266" name="Picture 2" descr="Pytanie, Znak Zapytania, Pomoc">
            <a:extLst>
              <a:ext uri="{FF2B5EF4-FFF2-40B4-BE49-F238E27FC236}">
                <a16:creationId xmlns:a16="http://schemas.microsoft.com/office/drawing/2014/main" id="{B6D739A4-FE4C-44B0-90B4-44AEDF36C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0824" y="1524000"/>
            <a:ext cx="4663440" cy="466344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ACB0640-607A-4BA2-8445-D371B550A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l-PL" dirty="0"/>
              <a:t>O ile szybciej druga grupa (ta która otrzymała zapłatę) rozwiązała problem? </a:t>
            </a:r>
          </a:p>
          <a:p>
            <a:pPr marL="82296" indent="0">
              <a:lnSpc>
                <a:spcPct val="90000"/>
              </a:lnSpc>
              <a:buNone/>
            </a:pPr>
            <a:endParaRPr lang="pl-PL" dirty="0"/>
          </a:p>
          <a:p>
            <a:pPr>
              <a:lnSpc>
                <a:spcPct val="90000"/>
              </a:lnSpc>
            </a:pPr>
            <a:r>
              <a:rPr lang="pl-PL" dirty="0"/>
              <a:t>Zajęło im to </a:t>
            </a:r>
            <a:r>
              <a:rPr lang="pl-PL" b="1" dirty="0"/>
              <a:t>3,5 minuty więcej, </a:t>
            </a:r>
            <a:r>
              <a:rPr lang="pl-PL" dirty="0"/>
              <a:t>niż grupie która nie dostała nic.</a:t>
            </a:r>
            <a:endParaRPr lang="pl-PL" sz="20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B8D836D-635D-4972-ABFF-61642EABD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58501" cy="120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79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056AA27-FF5F-4EC1-A744-46B59EB11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1810" y="381000"/>
            <a:ext cx="9997440" cy="1143000"/>
          </a:xfrm>
        </p:spPr>
        <p:txBody>
          <a:bodyPr anchor="ctr">
            <a:normAutofit/>
          </a:bodyPr>
          <a:lstStyle/>
          <a:p>
            <a:r>
              <a:rPr lang="pl-PL" b="1" dirty="0"/>
              <a:t>Potęga mózgu</a:t>
            </a:r>
            <a:endParaRPr lang="en-US" b="1" dirty="0"/>
          </a:p>
        </p:txBody>
      </p:sp>
      <p:pic>
        <p:nvPicPr>
          <p:cNvPr id="3074" name="Picture 2" descr="Mózg, Serce, Równowagi, Emocja">
            <a:extLst>
              <a:ext uri="{FF2B5EF4-FFF2-40B4-BE49-F238E27FC236}">
                <a16:creationId xmlns:a16="http://schemas.microsoft.com/office/drawing/2014/main" id="{858E8E96-959B-4ACF-BADD-D71D1BF803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9" r="3" b="249"/>
          <a:stretch/>
        </p:blipFill>
        <p:spPr bwMode="auto">
          <a:xfrm>
            <a:off x="1914144" y="1524000"/>
            <a:ext cx="4876800" cy="466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ACB0640-607A-4BA2-8445-D371B550A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pl-PL" dirty="0"/>
              <a:t>Twój mózg jest niesamowitym </a:t>
            </a:r>
            <a:r>
              <a:rPr lang="pl-PL" b="1" dirty="0"/>
              <a:t>narzędziem </a:t>
            </a:r>
            <a:r>
              <a:rPr lang="pl-PL" dirty="0"/>
              <a:t>– jest </a:t>
            </a:r>
            <a:r>
              <a:rPr lang="pl-PL" b="1" dirty="0" err="1"/>
              <a:t>neuroplastyczny</a:t>
            </a:r>
            <a:r>
              <a:rPr lang="pl-PL" dirty="0"/>
              <a:t>.</a:t>
            </a:r>
          </a:p>
          <a:p>
            <a:pPr>
              <a:lnSpc>
                <a:spcPct val="90000"/>
              </a:lnSpc>
            </a:pPr>
            <a:r>
              <a:rPr lang="pl-PL" dirty="0"/>
              <a:t>Pamiętaj, że masz wpływ na to jaki jest wydajny (do końca swojego życia).</a:t>
            </a:r>
          </a:p>
          <a:p>
            <a:pPr>
              <a:lnSpc>
                <a:spcPct val="90000"/>
              </a:lnSpc>
            </a:pPr>
            <a:r>
              <a:rPr lang="pl-PL" dirty="0"/>
              <a:t>Wymagaj od niego wysiłku – </a:t>
            </a:r>
            <a:r>
              <a:rPr lang="pl-PL" b="1" dirty="0" err="1"/>
              <a:t>train</a:t>
            </a:r>
            <a:r>
              <a:rPr lang="pl-PL" b="1" dirty="0"/>
              <a:t> </a:t>
            </a:r>
            <a:r>
              <a:rPr lang="pl-PL" b="1" dirty="0" err="1"/>
              <a:t>your</a:t>
            </a:r>
            <a:r>
              <a:rPr lang="pl-PL" b="1" dirty="0"/>
              <a:t> </a:t>
            </a:r>
            <a:r>
              <a:rPr lang="pl-PL" b="1" dirty="0" err="1"/>
              <a:t>brain</a:t>
            </a:r>
            <a:r>
              <a:rPr lang="pl-PL" b="1" dirty="0"/>
              <a:t>, </a:t>
            </a:r>
            <a:r>
              <a:rPr lang="pl-PL" dirty="0"/>
              <a:t>nie pobłażaj mu.</a:t>
            </a:r>
          </a:p>
          <a:p>
            <a:pPr>
              <a:lnSpc>
                <a:spcPct val="90000"/>
              </a:lnSpc>
            </a:pPr>
            <a:r>
              <a:rPr lang="pl-PL" dirty="0"/>
              <a:t>Dostarczaj mu wartościowych produktów żywnościowych.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15058CB-C148-46B6-9159-22A4089B3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58501" cy="120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2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056AA27-FF5F-4EC1-A744-46B59EB11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4975" y="381000"/>
            <a:ext cx="9997440" cy="1143000"/>
          </a:xfrm>
        </p:spPr>
        <p:txBody>
          <a:bodyPr anchor="ctr">
            <a:normAutofit/>
          </a:bodyPr>
          <a:lstStyle/>
          <a:p>
            <a:r>
              <a:rPr lang="pl-PL" b="1" dirty="0"/>
              <a:t>Dieta przyjazna mózgowi</a:t>
            </a:r>
            <a:endParaRPr lang="en-US" b="1" dirty="0"/>
          </a:p>
        </p:txBody>
      </p:sp>
      <p:pic>
        <p:nvPicPr>
          <p:cNvPr id="3074" name="Picture 2" descr="Mózg, Serce, Równowagi, Emocja">
            <a:extLst>
              <a:ext uri="{FF2B5EF4-FFF2-40B4-BE49-F238E27FC236}">
                <a16:creationId xmlns:a16="http://schemas.microsoft.com/office/drawing/2014/main" id="{858E8E96-959B-4ACF-BADD-D71D1BF803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9" r="3" b="249"/>
          <a:stretch/>
        </p:blipFill>
        <p:spPr bwMode="auto">
          <a:xfrm>
            <a:off x="1914144" y="1524000"/>
            <a:ext cx="4876800" cy="466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ACB0640-607A-4BA2-8445-D371B550A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799150" cy="4663440"/>
          </a:xfrm>
        </p:spPr>
        <p:txBody>
          <a:bodyPr>
            <a:normAutofit/>
          </a:bodyPr>
          <a:lstStyle/>
          <a:p>
            <a:pPr marL="82296" indent="0">
              <a:lnSpc>
                <a:spcPct val="90000"/>
              </a:lnSpc>
              <a:buNone/>
            </a:pPr>
            <a:r>
              <a:rPr lang="pl-PL" b="1" dirty="0"/>
              <a:t>Dlaczego? </a:t>
            </a:r>
          </a:p>
          <a:p>
            <a:pPr marL="82296" indent="0">
              <a:lnSpc>
                <a:spcPct val="90000"/>
              </a:lnSpc>
              <a:buNone/>
            </a:pPr>
            <a:endParaRPr lang="pl-PL" b="1" dirty="0"/>
          </a:p>
          <a:p>
            <a:pPr>
              <a:lnSpc>
                <a:spcPct val="90000"/>
              </a:lnSpc>
            </a:pPr>
            <a:r>
              <a:rPr lang="pl-PL" sz="2400" dirty="0"/>
              <a:t>Ponad </a:t>
            </a:r>
            <a:r>
              <a:rPr lang="pl-PL" sz="2400" b="1" dirty="0"/>
              <a:t>40 lat temu </a:t>
            </a:r>
            <a:r>
              <a:rPr lang="pl-PL" sz="2400" dirty="0"/>
              <a:t>naukowcy udowodnili, że istnieje ścisły związek między zdolnościami umysłowymi   a dostarczaniem organizmowi                </a:t>
            </a:r>
            <a:r>
              <a:rPr lang="pl-PL" sz="2400" b="1" dirty="0"/>
              <a:t>witamin </a:t>
            </a:r>
            <a:r>
              <a:rPr lang="pl-PL" sz="2400" dirty="0"/>
              <a:t>i </a:t>
            </a:r>
            <a:r>
              <a:rPr lang="pl-PL" sz="2400" b="1" dirty="0"/>
              <a:t>składników mineralnych</a:t>
            </a:r>
            <a:r>
              <a:rPr lang="pl-PL" sz="2400" dirty="0"/>
              <a:t>. 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7F1A5EA-F5B9-4395-9D01-C9E0416C78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58501" cy="120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25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056AA27-FF5F-4EC1-A744-46B59EB11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054" y="1340054"/>
            <a:ext cx="109728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l-PL" sz="3800" b="1" dirty="0"/>
              <a:t>Dieta na myślenie i dobrą pamięć</a:t>
            </a:r>
            <a:br>
              <a:rPr lang="pl-PL" sz="3800" b="1" dirty="0"/>
            </a:br>
            <a:endParaRPr lang="en-US" sz="3800" b="1" dirty="0"/>
          </a:p>
        </p:txBody>
      </p:sp>
      <p:pic>
        <p:nvPicPr>
          <p:cNvPr id="12292" name="Picture 4" descr="Znalezione obrazy dla zapytania: dieta przyjazna mózgowi">
            <a:extLst>
              <a:ext uri="{FF2B5EF4-FFF2-40B4-BE49-F238E27FC236}">
                <a16:creationId xmlns:a16="http://schemas.microsoft.com/office/drawing/2014/main" id="{A5FF3498-131F-4031-8564-BE6634431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2060" y="2130014"/>
            <a:ext cx="6781732" cy="354345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ACB0640-607A-4BA2-8445-D371B550AE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905750" y="2041705"/>
            <a:ext cx="3676650" cy="4114800"/>
          </a:xfrm>
        </p:spPr>
        <p:txBody>
          <a:bodyPr>
            <a:normAutofit fontScale="92500" lnSpcReduction="20000"/>
          </a:bodyPr>
          <a:lstStyle/>
          <a:p>
            <a:r>
              <a:rPr lang="pl-PL" dirty="0"/>
              <a:t>To pokarmy uruchamiają setki mechanizmów wpływających na intelektualne funkcje mózgu.</a:t>
            </a:r>
          </a:p>
          <a:p>
            <a:r>
              <a:rPr lang="pl-PL" dirty="0"/>
              <a:t>Stymulują produkcję enzymów, hormonów       i neuroprzekaźników.</a:t>
            </a:r>
          </a:p>
          <a:p>
            <a:r>
              <a:rPr lang="pl-PL" b="1" dirty="0"/>
              <a:t>Dieta dla mózgu </a:t>
            </a:r>
            <a:r>
              <a:rPr lang="pl-PL" dirty="0"/>
              <a:t>i jej wpływ</a:t>
            </a:r>
            <a:r>
              <a:rPr lang="pl-PL" b="1" dirty="0"/>
              <a:t> </a:t>
            </a:r>
            <a:r>
              <a:rPr lang="pl-PL" dirty="0"/>
              <a:t>na pamięć            i koncentrację jest bezdyskusyjny. </a:t>
            </a:r>
          </a:p>
          <a:p>
            <a:endParaRPr lang="pl-PL" b="1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D2BA37AE-380B-41C6-A18E-360733498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58501" cy="120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01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056AA27-FF5F-4EC1-A744-46B59EB11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4155" y="381000"/>
            <a:ext cx="9997440" cy="1143000"/>
          </a:xfrm>
        </p:spPr>
        <p:txBody>
          <a:bodyPr anchor="ctr">
            <a:normAutofit/>
          </a:bodyPr>
          <a:lstStyle/>
          <a:p>
            <a:r>
              <a:rPr lang="pl-PL" b="1" dirty="0"/>
              <a:t>Co jeszcze wspomaga mózg?</a:t>
            </a:r>
            <a:endParaRPr lang="en-US" b="1" dirty="0"/>
          </a:p>
        </p:txBody>
      </p:sp>
      <p:pic>
        <p:nvPicPr>
          <p:cNvPr id="11266" name="Picture 2" descr="Pytanie, Znak Zapytania, Pomoc">
            <a:extLst>
              <a:ext uri="{FF2B5EF4-FFF2-40B4-BE49-F238E27FC236}">
                <a16:creationId xmlns:a16="http://schemas.microsoft.com/office/drawing/2014/main" id="{B6D739A4-FE4C-44B0-90B4-44AEDF36C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0824" y="1524000"/>
            <a:ext cx="4663440" cy="466344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ACB0640-607A-4BA2-8445-D371B550A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12864" y="1808086"/>
            <a:ext cx="5157216" cy="46634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l-PL" dirty="0"/>
              <a:t>aktywność fizyczna</a:t>
            </a:r>
            <a:r>
              <a:rPr lang="pl-PL" sz="2000" dirty="0"/>
              <a:t>,</a:t>
            </a:r>
          </a:p>
          <a:p>
            <a:pPr>
              <a:lnSpc>
                <a:spcPct val="90000"/>
              </a:lnSpc>
            </a:pPr>
            <a:r>
              <a:rPr lang="pl-PL" dirty="0"/>
              <a:t>wysiłek intelektualny,</a:t>
            </a:r>
          </a:p>
          <a:p>
            <a:pPr>
              <a:lnSpc>
                <a:spcPct val="90000"/>
              </a:lnSpc>
            </a:pPr>
            <a:r>
              <a:rPr lang="pl-PL" dirty="0"/>
              <a:t>odpowiednia ilość snu,</a:t>
            </a:r>
          </a:p>
          <a:p>
            <a:pPr>
              <a:lnSpc>
                <a:spcPct val="90000"/>
              </a:lnSpc>
            </a:pPr>
            <a:r>
              <a:rPr lang="pl-PL" dirty="0"/>
              <a:t>umiejętność wypoczynku,</a:t>
            </a:r>
          </a:p>
          <a:p>
            <a:pPr>
              <a:lnSpc>
                <a:spcPct val="90000"/>
              </a:lnSpc>
            </a:pPr>
            <a:r>
              <a:rPr lang="pl-PL" dirty="0"/>
              <a:t>unikanie stresu,</a:t>
            </a:r>
          </a:p>
          <a:p>
            <a:pPr>
              <a:lnSpc>
                <a:spcPct val="90000"/>
              </a:lnSpc>
            </a:pPr>
            <a:r>
              <a:rPr lang="pl-PL" dirty="0"/>
              <a:t>unikanie używek,</a:t>
            </a:r>
          </a:p>
          <a:p>
            <a:pPr>
              <a:lnSpc>
                <a:spcPct val="90000"/>
              </a:lnSpc>
            </a:pPr>
            <a:r>
              <a:rPr lang="pl-PL" dirty="0"/>
              <a:t>kontakt z przyrodą,</a:t>
            </a:r>
          </a:p>
          <a:p>
            <a:pPr>
              <a:lnSpc>
                <a:spcPct val="90000"/>
              </a:lnSpc>
            </a:pPr>
            <a:r>
              <a:rPr lang="pl-PL" dirty="0"/>
              <a:t>dobre </a:t>
            </a:r>
            <a:r>
              <a:rPr lang="pl-PL"/>
              <a:t>relacje rodzinne.</a:t>
            </a:r>
            <a:endParaRPr lang="pl-PL" dirty="0"/>
          </a:p>
          <a:p>
            <a:pPr>
              <a:lnSpc>
                <a:spcPct val="90000"/>
              </a:lnSpc>
            </a:pPr>
            <a:endParaRPr lang="pl-PL" dirty="0"/>
          </a:p>
          <a:p>
            <a:pPr>
              <a:lnSpc>
                <a:spcPct val="90000"/>
              </a:lnSpc>
            </a:pPr>
            <a:endParaRPr lang="pl-PL" dirty="0"/>
          </a:p>
          <a:p>
            <a:pPr>
              <a:lnSpc>
                <a:spcPct val="90000"/>
              </a:lnSpc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05BFE3B-CF4F-43CA-B413-34322FFCF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58501" cy="120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0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056AA27-FF5F-4EC1-A744-46B59EB11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pPr algn="ctr"/>
            <a:r>
              <a:rPr lang="pl-PL" b="1" dirty="0"/>
              <a:t>To już koniec…</a:t>
            </a:r>
            <a:endParaRPr lang="en-US" b="1" dirty="0"/>
          </a:p>
        </p:txBody>
      </p:sp>
      <p:pic>
        <p:nvPicPr>
          <p:cNvPr id="8" name="Symbol zastępczy obrazu 7">
            <a:extLst>
              <a:ext uri="{FF2B5EF4-FFF2-40B4-BE49-F238E27FC236}">
                <a16:creationId xmlns:a16="http://schemas.microsoft.com/office/drawing/2014/main" id="{681F4F4F-99E5-4FFA-AD0C-3F792CD881C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10131" r="10131"/>
          <a:stretch/>
        </p:blipFill>
        <p:spPr>
          <a:xfrm>
            <a:off x="2037969" y="1524000"/>
            <a:ext cx="4876800" cy="4663440"/>
          </a:xfrm>
          <a:prstGeom prst="rect">
            <a:avLst/>
          </a:prstGeom>
          <a:noFill/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ACB0640-607A-4BA2-8445-D371B550A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>
            <a:normAutofit/>
          </a:bodyPr>
          <a:lstStyle/>
          <a:p>
            <a:r>
              <a:rPr lang="pl-PL" dirty="0"/>
              <a:t>Mam nadzieję, że prezentacja skłoniła Państwa do wysiłku intelektualnego.</a:t>
            </a:r>
          </a:p>
          <a:p>
            <a:r>
              <a:rPr lang="pl-PL" dirty="0"/>
              <a:t>Jeszcze tylko kilka pytań… odpowiedzi na wszystkie pytania, pojawiły się podczas prezentacji.</a:t>
            </a:r>
          </a:p>
          <a:p>
            <a:pPr marL="82296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marL="82296" indent="0">
              <a:buNone/>
            </a:pPr>
            <a:endParaRPr lang="pl-PL" dirty="0"/>
          </a:p>
          <a:p>
            <a:pPr marL="82296" indent="0">
              <a:buNone/>
            </a:pPr>
            <a:endParaRPr lang="pl-PL" dirty="0"/>
          </a:p>
          <a:p>
            <a:pPr marL="82296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20BC9D3-905E-48C1-85EE-CAEBCD273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58501" cy="120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27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zablon (projekt Pomysł)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9442800_TF03460521" id="{A26B9BF6-21DD-44FE-ACB6-83AD13BE0D00}" vid="{7BA6331F-5CFD-41A3-B8D7-108E3EFEF8C8}"/>
    </a:ext>
  </a:extLst>
</a:theme>
</file>

<file path=ppt/theme/theme2.xml><?xml version="1.0" encoding="utf-8"?>
<a:theme xmlns:a="http://schemas.openxmlformats.org/drawingml/2006/main" name="Motyw pakietu Offic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601</Words>
  <Application>Microsoft Office PowerPoint</Application>
  <PresentationFormat>Panoramiczny</PresentationFormat>
  <Paragraphs>77</Paragraphs>
  <Slides>17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1" baseType="lpstr">
      <vt:lpstr>Century Gothic</vt:lpstr>
      <vt:lpstr>Verdana</vt:lpstr>
      <vt:lpstr>Wingdings 2</vt:lpstr>
      <vt:lpstr>Szablon (projekt Pomysł)</vt:lpstr>
      <vt:lpstr>Potęga mózgu</vt:lpstr>
      <vt:lpstr>Kim jesteś?</vt:lpstr>
      <vt:lpstr>Potęga mózgu</vt:lpstr>
      <vt:lpstr>Kiedy nauczyłeś się najwięcej?</vt:lpstr>
      <vt:lpstr>Co to jest myślenie lateralne?</vt:lpstr>
      <vt:lpstr>I jeszcze kilka zagadek…</vt:lpstr>
      <vt:lpstr>Kilka zagadek – ciąg dalszy…</vt:lpstr>
      <vt:lpstr>Problem ze świeczką</vt:lpstr>
      <vt:lpstr>Problem ze świeczką</vt:lpstr>
      <vt:lpstr>Nagroda a motywacja</vt:lpstr>
      <vt:lpstr>Nagroda a motywacja</vt:lpstr>
      <vt:lpstr>Nagroda a motywacja</vt:lpstr>
      <vt:lpstr>Potęga mózgu</vt:lpstr>
      <vt:lpstr>Dieta przyjazna mózgowi</vt:lpstr>
      <vt:lpstr>Dieta na myślenie i dobrą pamięć </vt:lpstr>
      <vt:lpstr>Co jeszcze wspomaga mózg?</vt:lpstr>
      <vt:lpstr>To już koniec…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Potęga mózgu</dc:title>
  <dc:creator>Katarzyna Skolimowska</dc:creator>
  <cp:lastModifiedBy>Katarzyna Skolimowska</cp:lastModifiedBy>
  <cp:revision>5</cp:revision>
  <dcterms:created xsi:type="dcterms:W3CDTF">2020-03-21T20:06:48Z</dcterms:created>
  <dcterms:modified xsi:type="dcterms:W3CDTF">2020-03-21T20:44:41Z</dcterms:modified>
</cp:coreProperties>
</file>